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7"/>
  </p:notesMasterIdLst>
  <p:sldIdLst>
    <p:sldId id="256" r:id="rId2"/>
    <p:sldId id="257" r:id="rId3"/>
    <p:sldId id="258" r:id="rId4"/>
    <p:sldId id="275" r:id="rId5"/>
    <p:sldId id="274" r:id="rId6"/>
    <p:sldId id="267" r:id="rId7"/>
    <p:sldId id="268" r:id="rId8"/>
    <p:sldId id="300" r:id="rId9"/>
    <p:sldId id="269" r:id="rId10"/>
    <p:sldId id="349" r:id="rId11"/>
    <p:sldId id="325" r:id="rId12"/>
    <p:sldId id="327" r:id="rId13"/>
    <p:sldId id="273" r:id="rId14"/>
    <p:sldId id="270" r:id="rId15"/>
    <p:sldId id="306" r:id="rId16"/>
    <p:sldId id="326" r:id="rId17"/>
    <p:sldId id="259" r:id="rId18"/>
    <p:sldId id="260" r:id="rId19"/>
    <p:sldId id="261" r:id="rId20"/>
    <p:sldId id="328" r:id="rId21"/>
    <p:sldId id="329" r:id="rId22"/>
    <p:sldId id="262" r:id="rId23"/>
    <p:sldId id="348" r:id="rId24"/>
    <p:sldId id="330" r:id="rId25"/>
    <p:sldId id="331" r:id="rId26"/>
    <p:sldId id="332" r:id="rId27"/>
    <p:sldId id="339" r:id="rId28"/>
    <p:sldId id="333" r:id="rId29"/>
    <p:sldId id="335" r:id="rId30"/>
    <p:sldId id="336" r:id="rId31"/>
    <p:sldId id="337" r:id="rId32"/>
    <p:sldId id="338" r:id="rId33"/>
    <p:sldId id="347" r:id="rId34"/>
    <p:sldId id="352" r:id="rId35"/>
    <p:sldId id="353" r:id="rId36"/>
    <p:sldId id="350" r:id="rId37"/>
    <p:sldId id="351" r:id="rId38"/>
    <p:sldId id="341" r:id="rId39"/>
    <p:sldId id="342" r:id="rId40"/>
    <p:sldId id="343" r:id="rId41"/>
    <p:sldId id="344" r:id="rId42"/>
    <p:sldId id="345" r:id="rId43"/>
    <p:sldId id="346" r:id="rId44"/>
    <p:sldId id="318" r:id="rId45"/>
    <p:sldId id="322"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26" autoAdjust="0"/>
    <p:restoredTop sz="94660"/>
  </p:normalViewPr>
  <p:slideViewPr>
    <p:cSldViewPr>
      <p:cViewPr>
        <p:scale>
          <a:sx n="125" d="100"/>
          <a:sy n="125" d="100"/>
        </p:scale>
        <p:origin x="-750" y="50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tiff>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794AE73-3DD3-41A3-9477-A02F917FEA16}" type="datetimeFigureOut">
              <a:rPr lang="en-US" smtClean="0"/>
              <a:t>5/28/2019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57EED59-4274-4732-871B-A599DB5EAAD9}" type="slidenum">
              <a:rPr lang="en-US" smtClean="0"/>
              <a:t>‹#›</a:t>
            </a:fld>
            <a:endParaRPr lang="en-US"/>
          </a:p>
        </p:txBody>
      </p:sp>
    </p:spTree>
    <p:extLst>
      <p:ext uri="{BB962C8B-B14F-4D97-AF65-F5344CB8AC3E}">
        <p14:creationId xmlns:p14="http://schemas.microsoft.com/office/powerpoint/2010/main" val="2501082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Ann: Likely other clinical features typical SMS to highlight in blue?</a:t>
            </a:r>
          </a:p>
          <a:p>
            <a:r>
              <a:rPr lang="en-US" dirty="0" smtClean="0"/>
              <a:t>List PW suggested</a:t>
            </a:r>
            <a:r>
              <a:rPr lang="en-US" baseline="0" dirty="0" smtClean="0"/>
              <a:t> diagnosis in previous testing?</a:t>
            </a:r>
            <a:endParaRPr lang="en-US" dirty="0" smtClean="0"/>
          </a:p>
          <a:p>
            <a:endParaRPr lang="en-US" dirty="0" smtClean="0"/>
          </a:p>
          <a:p>
            <a:r>
              <a:rPr lang="en-US" dirty="0" smtClean="0"/>
              <a:t>Developmental delay/intellectual disability</a:t>
            </a:r>
          </a:p>
          <a:p>
            <a:endParaRPr lang="en-US" dirty="0" smtClean="0"/>
          </a:p>
          <a:p>
            <a:r>
              <a:rPr lang="en-US" dirty="0" smtClean="0"/>
              <a:t>M2922: </a:t>
            </a:r>
            <a:r>
              <a:rPr lang="en-US" dirty="0" err="1" smtClean="0"/>
              <a:t>proband</a:t>
            </a:r>
            <a:r>
              <a:rPr lang="en-US" dirty="0" smtClean="0"/>
              <a:t> (gender, age?)</a:t>
            </a:r>
          </a:p>
          <a:p>
            <a:r>
              <a:rPr lang="en-US" dirty="0" smtClean="0"/>
              <a:t>M2943</a:t>
            </a:r>
          </a:p>
          <a:p>
            <a:r>
              <a:rPr lang="en-US" dirty="0" smtClean="0"/>
              <a:t>M2944</a:t>
            </a:r>
            <a:endParaRPr lang="en-US" dirty="0"/>
          </a:p>
        </p:txBody>
      </p:sp>
      <p:sp>
        <p:nvSpPr>
          <p:cNvPr id="4" name="Slide Number Placeholder 3"/>
          <p:cNvSpPr>
            <a:spLocks noGrp="1"/>
          </p:cNvSpPr>
          <p:nvPr>
            <p:ph type="sldNum" sz="quarter" idx="10"/>
          </p:nvPr>
        </p:nvSpPr>
        <p:spPr/>
        <p:txBody>
          <a:bodyPr/>
          <a:lstStyle/>
          <a:p>
            <a:fld id="{26159509-BBD7-4441-8DD1-F663369DEAE9}" type="slidenum">
              <a:rPr lang="en-US" smtClean="0"/>
              <a:t>38</a:t>
            </a:fld>
            <a:endParaRPr lang="en-US"/>
          </a:p>
        </p:txBody>
      </p:sp>
    </p:spTree>
    <p:extLst>
      <p:ext uri="{BB962C8B-B14F-4D97-AF65-F5344CB8AC3E}">
        <p14:creationId xmlns:p14="http://schemas.microsoft.com/office/powerpoint/2010/main" val="1819327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NDN: This </a:t>
            </a:r>
            <a:r>
              <a:rPr lang="en-US" dirty="0" err="1" smtClean="0"/>
              <a:t>intronless</a:t>
            </a:r>
            <a:r>
              <a:rPr lang="en-US" dirty="0" smtClean="0"/>
              <a:t> gene is located in the </a:t>
            </a:r>
            <a:r>
              <a:rPr lang="en-US" dirty="0" err="1" smtClean="0"/>
              <a:t>Prader</a:t>
            </a:r>
            <a:r>
              <a:rPr lang="en-US" dirty="0" smtClean="0"/>
              <a:t>-Willi syndrome deletion region. It is an imprinted gene and is expressed exclusively from the paternal allele. Studies in mouse suggest that the protein encoded by this gene may suppress growth in </a:t>
            </a:r>
            <a:r>
              <a:rPr lang="en-US" dirty="0" err="1" smtClean="0"/>
              <a:t>postmitotic</a:t>
            </a:r>
            <a:r>
              <a:rPr lang="en-US" dirty="0" smtClean="0"/>
              <a:t> neurons.    </a:t>
            </a:r>
          </a:p>
          <a:p>
            <a:endParaRPr lang="en-US" dirty="0" smtClean="0"/>
          </a:p>
          <a:p>
            <a:r>
              <a:rPr lang="en-US" dirty="0" err="1" smtClean="0"/>
              <a:t>Cpntrained</a:t>
            </a:r>
            <a:r>
              <a:rPr lang="en-US" dirty="0" smtClean="0"/>
              <a:t> per </a:t>
            </a:r>
            <a:r>
              <a:rPr lang="en-US" dirty="0" err="1" smtClean="0"/>
              <a:t>Exac</a:t>
            </a:r>
            <a:r>
              <a:rPr lang="en-US" dirty="0" smtClean="0"/>
              <a:t>: does that mean less variants reported in </a:t>
            </a:r>
            <a:r>
              <a:rPr lang="en-US" dirty="0" err="1" smtClean="0"/>
              <a:t>Exac</a:t>
            </a:r>
            <a:r>
              <a:rPr lang="en-US" dirty="0" smtClean="0"/>
              <a:t> than expected? </a:t>
            </a:r>
            <a:endParaRPr lang="en-US" dirty="0"/>
          </a:p>
        </p:txBody>
      </p:sp>
      <p:sp>
        <p:nvSpPr>
          <p:cNvPr id="4" name="Slide Number Placeholder 3"/>
          <p:cNvSpPr>
            <a:spLocks noGrp="1"/>
          </p:cNvSpPr>
          <p:nvPr>
            <p:ph type="sldNum" sz="quarter" idx="10"/>
          </p:nvPr>
        </p:nvSpPr>
        <p:spPr/>
        <p:txBody>
          <a:bodyPr/>
          <a:lstStyle/>
          <a:p>
            <a:fld id="{26159509-BBD7-4441-8DD1-F663369DEAE9}" type="slidenum">
              <a:rPr lang="en-US" smtClean="0"/>
              <a:t>39</a:t>
            </a:fld>
            <a:endParaRPr lang="en-US"/>
          </a:p>
        </p:txBody>
      </p:sp>
    </p:spTree>
    <p:extLst>
      <p:ext uri="{BB962C8B-B14F-4D97-AF65-F5344CB8AC3E}">
        <p14:creationId xmlns:p14="http://schemas.microsoft.com/office/powerpoint/2010/main" val="634838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that true? First missense variant? </a:t>
            </a:r>
            <a:endParaRPr lang="en-US" dirty="0"/>
          </a:p>
        </p:txBody>
      </p:sp>
      <p:sp>
        <p:nvSpPr>
          <p:cNvPr id="4" name="Slide Number Placeholder 3"/>
          <p:cNvSpPr>
            <a:spLocks noGrp="1"/>
          </p:cNvSpPr>
          <p:nvPr>
            <p:ph type="sldNum" sz="quarter" idx="10"/>
          </p:nvPr>
        </p:nvSpPr>
        <p:spPr/>
        <p:txBody>
          <a:bodyPr/>
          <a:lstStyle/>
          <a:p>
            <a:fld id="{26159509-BBD7-4441-8DD1-F663369DEAE9}" type="slidenum">
              <a:rPr lang="en-US" smtClean="0"/>
              <a:t>42</a:t>
            </a:fld>
            <a:endParaRPr lang="en-US"/>
          </a:p>
        </p:txBody>
      </p:sp>
    </p:spTree>
    <p:extLst>
      <p:ext uri="{BB962C8B-B14F-4D97-AF65-F5344CB8AC3E}">
        <p14:creationId xmlns:p14="http://schemas.microsoft.com/office/powerpoint/2010/main" val="616399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40C3012-D34A-4BE3-B349-9583A053D3FA}"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18F72A-FA8A-49ED-B3A5-EC105289B6C2}"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40C3012-D34A-4BE3-B349-9583A053D3FA}"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18F72A-FA8A-49ED-B3A5-EC105289B6C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40C3012-D34A-4BE3-B349-9583A053D3FA}"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18F72A-FA8A-49ED-B3A5-EC105289B6C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40C3012-D34A-4BE3-B349-9583A053D3FA}"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18F72A-FA8A-49ED-B3A5-EC105289B6C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40C3012-D34A-4BE3-B349-9583A053D3FA}"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18F72A-FA8A-49ED-B3A5-EC105289B6C2}"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40C3012-D34A-4BE3-B349-9583A053D3FA}"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18F72A-FA8A-49ED-B3A5-EC105289B6C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40C3012-D34A-4BE3-B349-9583A053D3FA}" type="datetimeFigureOut">
              <a:rPr lang="en-US" smtClean="0"/>
              <a:t>5/28/2019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18F72A-FA8A-49ED-B3A5-EC105289B6C2}"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40C3012-D34A-4BE3-B349-9583A053D3FA}" type="datetimeFigureOut">
              <a:rPr lang="en-US" smtClean="0"/>
              <a:t>5/28/2019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18F72A-FA8A-49ED-B3A5-EC105289B6C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0C3012-D34A-4BE3-B349-9583A053D3FA}" type="datetimeFigureOut">
              <a:rPr lang="en-US" smtClean="0"/>
              <a:t>5/28/2019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18F72A-FA8A-49ED-B3A5-EC105289B6C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40C3012-D34A-4BE3-B349-9583A053D3FA}"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18F72A-FA8A-49ED-B3A5-EC105289B6C2}"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40C3012-D34A-4BE3-B349-9583A053D3FA}"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18F72A-FA8A-49ED-B3A5-EC105289B6C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640C3012-D34A-4BE3-B349-9583A053D3FA}" type="datetimeFigureOut">
              <a:rPr lang="en-US" smtClean="0"/>
              <a:t>5/28/2019</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3718F72A-FA8A-49ED-B3A5-EC105289B6C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3600" dirty="0" smtClean="0"/>
              <a:t>Variant Identification and Interpretation from Next Generation Sequencing</a:t>
            </a:r>
            <a:endParaRPr lang="en-US" sz="3600" dirty="0"/>
          </a:p>
        </p:txBody>
      </p:sp>
      <p:sp>
        <p:nvSpPr>
          <p:cNvPr id="3" name="Subtitle 2"/>
          <p:cNvSpPr>
            <a:spLocks noGrp="1"/>
          </p:cNvSpPr>
          <p:nvPr>
            <p:ph type="subTitle" idx="1"/>
          </p:nvPr>
        </p:nvSpPr>
        <p:spPr/>
        <p:txBody>
          <a:bodyPr>
            <a:normAutofit fontScale="40000" lnSpcReduction="20000"/>
          </a:bodyPr>
          <a:lstStyle/>
          <a:p>
            <a:r>
              <a:rPr lang="en-US" sz="4000" dirty="0" smtClean="0"/>
              <a:t>Bioinformatics Unit Seminar Series</a:t>
            </a:r>
          </a:p>
          <a:p>
            <a:r>
              <a:rPr lang="en-US" sz="4000" dirty="0" smtClean="0"/>
              <a:t>Tuesday, May 28</a:t>
            </a:r>
            <a:r>
              <a:rPr lang="en-US" sz="4000" baseline="30000" dirty="0" smtClean="0"/>
              <a:t>th</a:t>
            </a:r>
            <a:endParaRPr lang="en-US" sz="4000" dirty="0" smtClean="0"/>
          </a:p>
          <a:p>
            <a:endParaRPr lang="en-US" sz="4000" dirty="0"/>
          </a:p>
          <a:p>
            <a:r>
              <a:rPr lang="en-US" sz="4000" dirty="0" smtClean="0"/>
              <a:t>Seth I. Berger, MD, PhD</a:t>
            </a:r>
          </a:p>
          <a:p>
            <a:r>
              <a:rPr lang="en-US" dirty="0" smtClean="0"/>
              <a:t>Assistant Professor</a:t>
            </a:r>
          </a:p>
          <a:p>
            <a:r>
              <a:rPr lang="en-US" dirty="0" smtClean="0"/>
              <a:t>Center for Genetic Medicine Research, Children’s National Medical </a:t>
            </a:r>
            <a:r>
              <a:rPr lang="en-US" dirty="0" smtClean="0"/>
              <a:t>Center</a:t>
            </a:r>
          </a:p>
          <a:p>
            <a:r>
              <a:rPr lang="en-US" dirty="0" smtClean="0"/>
              <a:t>Rare Disease Institute, Division of Genetics and Metabolism, Children’s National Medical Center</a:t>
            </a:r>
            <a:endParaRPr lang="en-US" dirty="0" smtClean="0"/>
          </a:p>
          <a:p>
            <a:r>
              <a:rPr lang="en-US" dirty="0" smtClean="0"/>
              <a:t>Department of Genomics and Precision </a:t>
            </a:r>
            <a:r>
              <a:rPr lang="en-US" dirty="0" smtClean="0"/>
              <a:t>Medicine; and of Pediatrics, </a:t>
            </a:r>
            <a:r>
              <a:rPr lang="en-US" dirty="0" smtClean="0"/>
              <a:t>GWU SMHS</a:t>
            </a:r>
          </a:p>
          <a:p>
            <a:endParaRPr lang="en-US" dirty="0" smtClean="0"/>
          </a:p>
        </p:txBody>
      </p:sp>
    </p:spTree>
    <p:extLst>
      <p:ext uri="{BB962C8B-B14F-4D97-AF65-F5344CB8AC3E}">
        <p14:creationId xmlns:p14="http://schemas.microsoft.com/office/powerpoint/2010/main" val="41055385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Variant Pileups</a:t>
            </a:r>
            <a:endParaRPr lang="en-US" dirty="0"/>
          </a:p>
        </p:txBody>
      </p:sp>
      <p:sp>
        <p:nvSpPr>
          <p:cNvPr id="4" name="Text Placeholder 3"/>
          <p:cNvSpPr>
            <a:spLocks noGrp="1"/>
          </p:cNvSpPr>
          <p:nvPr>
            <p:ph type="body" sz="half" idx="2"/>
          </p:nvPr>
        </p:nvSpPr>
        <p:spPr/>
        <p:txBody>
          <a:bodyPr/>
          <a:lstStyle/>
          <a:p>
            <a:r>
              <a:rPr lang="en-US" dirty="0" smtClean="0"/>
              <a:t>Viewed in IVG</a:t>
            </a:r>
            <a:endParaRPr lang="en-US" dirty="0"/>
          </a:p>
          <a:p>
            <a:endParaRPr lang="en-US" dirty="0" smtClean="0"/>
          </a:p>
          <a:p>
            <a:r>
              <a:rPr lang="en-US" dirty="0" smtClean="0"/>
              <a:t>Example heterozygous and homozygous 3 base pair deletion</a:t>
            </a:r>
            <a:endParaRPr lang="en-US"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971800" y="1627650"/>
            <a:ext cx="5715000" cy="3907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210330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Variant Calling</a:t>
            </a:r>
            <a:endParaRPr lang="en-US" dirty="0"/>
          </a:p>
        </p:txBody>
      </p:sp>
      <p:sp>
        <p:nvSpPr>
          <p:cNvPr id="4" name="Text Placeholder 3"/>
          <p:cNvSpPr>
            <a:spLocks noGrp="1"/>
          </p:cNvSpPr>
          <p:nvPr>
            <p:ph type="body" sz="half" idx="2"/>
          </p:nvPr>
        </p:nvSpPr>
        <p:spPr/>
        <p:txBody>
          <a:bodyPr/>
          <a:lstStyle/>
          <a:p>
            <a:pPr marL="285750" indent="-285750">
              <a:buFont typeface="Arial" panose="020B0604020202020204" pitchFamily="34" charset="0"/>
              <a:buChar char="•"/>
            </a:pPr>
            <a:r>
              <a:rPr lang="en-US" dirty="0" smtClean="0"/>
              <a:t>Statistically call variants from aligned sequences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GATK Haplotype Caller,</a:t>
            </a:r>
            <a:r>
              <a:rPr lang="en-US" dirty="0"/>
              <a:t> </a:t>
            </a:r>
            <a:r>
              <a:rPr lang="en-US" dirty="0" smtClean="0"/>
              <a:t>Platypus, </a:t>
            </a:r>
            <a:r>
              <a:rPr lang="en-US" dirty="0" err="1" smtClean="0"/>
              <a:t>etc</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Calls SNVs and </a:t>
            </a:r>
            <a:r>
              <a:rPr lang="en-US" dirty="0" err="1" smtClean="0"/>
              <a:t>Indels</a:t>
            </a:r>
            <a:endParaRPr lang="en-US" dirty="0"/>
          </a:p>
        </p:txBody>
      </p:sp>
      <p:pic>
        <p:nvPicPr>
          <p:cNvPr id="1026" name="Picture 2" descr="https://us.v-cdn.net/5019796/uploads/editor/mz/tzm69d8e2spl.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845818" y="2209801"/>
            <a:ext cx="5966964"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32231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Types of Variant Calling</a:t>
            </a:r>
            <a:endParaRPr lang="en-US" dirty="0"/>
          </a:p>
        </p:txBody>
      </p:sp>
      <p:sp>
        <p:nvSpPr>
          <p:cNvPr id="3" name="Content Placeholder 2"/>
          <p:cNvSpPr>
            <a:spLocks noGrp="1"/>
          </p:cNvSpPr>
          <p:nvPr>
            <p:ph idx="1"/>
          </p:nvPr>
        </p:nvSpPr>
        <p:spPr/>
        <p:txBody>
          <a:bodyPr>
            <a:normAutofit lnSpcReduction="10000"/>
          </a:bodyPr>
          <a:lstStyle/>
          <a:p>
            <a:r>
              <a:rPr lang="en-US" dirty="0" smtClean="0"/>
              <a:t>Copy Number Variants</a:t>
            </a:r>
          </a:p>
          <a:p>
            <a:pPr lvl="1"/>
            <a:r>
              <a:rPr lang="en-US" dirty="0" smtClean="0"/>
              <a:t>Depth of coverage (XHMM, </a:t>
            </a:r>
            <a:r>
              <a:rPr lang="en-US" dirty="0" err="1" smtClean="0"/>
              <a:t>etc</a:t>
            </a:r>
            <a:r>
              <a:rPr lang="en-US" dirty="0" smtClean="0"/>
              <a:t>)</a:t>
            </a:r>
          </a:p>
          <a:p>
            <a:pPr lvl="1"/>
            <a:r>
              <a:rPr lang="en-US" dirty="0" smtClean="0"/>
              <a:t>Aberrant Mate Pair Insertion size (</a:t>
            </a:r>
            <a:r>
              <a:rPr lang="en-US" dirty="0" err="1" smtClean="0"/>
              <a:t>Mseq</a:t>
            </a:r>
            <a:r>
              <a:rPr lang="en-US" dirty="0" smtClean="0"/>
              <a:t>)</a:t>
            </a:r>
          </a:p>
          <a:p>
            <a:endParaRPr lang="en-US" dirty="0"/>
          </a:p>
          <a:p>
            <a:r>
              <a:rPr lang="en-US" dirty="0" smtClean="0"/>
              <a:t>Translocation</a:t>
            </a:r>
          </a:p>
          <a:p>
            <a:pPr lvl="1"/>
            <a:r>
              <a:rPr lang="en-US" dirty="0" smtClean="0"/>
              <a:t>Aberrant Mate pair distribution (</a:t>
            </a:r>
            <a:r>
              <a:rPr lang="en-US" dirty="0" err="1" smtClean="0"/>
              <a:t>Breakdancer</a:t>
            </a:r>
            <a:r>
              <a:rPr lang="en-US" dirty="0" smtClean="0"/>
              <a:t>, </a:t>
            </a:r>
            <a:r>
              <a:rPr lang="en-US" dirty="0" err="1" smtClean="0"/>
              <a:t>etc</a:t>
            </a:r>
            <a:r>
              <a:rPr lang="en-US" dirty="0" smtClean="0"/>
              <a:t>)</a:t>
            </a:r>
          </a:p>
          <a:p>
            <a:pPr lvl="1"/>
            <a:endParaRPr lang="en-US" dirty="0"/>
          </a:p>
          <a:p>
            <a:r>
              <a:rPr lang="en-US" dirty="0" smtClean="0"/>
              <a:t>Mosaic Variants</a:t>
            </a:r>
          </a:p>
          <a:p>
            <a:pPr lvl="1"/>
            <a:r>
              <a:rPr lang="en-US" dirty="0" err="1" smtClean="0"/>
              <a:t>LoFreq</a:t>
            </a:r>
            <a:r>
              <a:rPr lang="en-US" dirty="0" smtClean="0"/>
              <a:t>, Mutect2, </a:t>
            </a:r>
            <a:r>
              <a:rPr lang="en-US" dirty="0" err="1" smtClean="0"/>
              <a:t>etc</a:t>
            </a:r>
            <a:endParaRPr lang="en-US" dirty="0" smtClean="0"/>
          </a:p>
          <a:p>
            <a:pPr lvl="1"/>
            <a:endParaRPr lang="en-US" dirty="0"/>
          </a:p>
        </p:txBody>
      </p:sp>
      <p:sp>
        <p:nvSpPr>
          <p:cNvPr id="4" name="Text Placeholder 3"/>
          <p:cNvSpPr>
            <a:spLocks noGrp="1"/>
          </p:cNvSpPr>
          <p:nvPr>
            <p:ph type="body" sz="half" idx="2"/>
          </p:nvPr>
        </p:nvSpPr>
        <p:spPr/>
        <p:txBody>
          <a:bodyPr/>
          <a:lstStyle/>
          <a:p>
            <a:pPr marL="285750" indent="-285750">
              <a:buFont typeface="Arial" panose="020B0604020202020204" pitchFamily="34" charset="0"/>
              <a:buChar char="•"/>
            </a:pPr>
            <a:r>
              <a:rPr lang="en-US" dirty="0" smtClean="0"/>
              <a:t>Most clinical pipelines are optimized for germline variants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Other specific variant callers can be integrated into pipeline</a:t>
            </a:r>
            <a:endParaRPr lang="en-US" dirty="0"/>
          </a:p>
        </p:txBody>
      </p:sp>
    </p:spTree>
    <p:extLst>
      <p:ext uri="{BB962C8B-B14F-4D97-AF65-F5344CB8AC3E}">
        <p14:creationId xmlns:p14="http://schemas.microsoft.com/office/powerpoint/2010/main" val="31181078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06538D7-62EA-40E3-B4F9-C0D5785791DE}"/>
              </a:ext>
            </a:extLst>
          </p:cNvPr>
          <p:cNvSpPr>
            <a:spLocks noGrp="1"/>
          </p:cNvSpPr>
          <p:nvPr>
            <p:ph type="title"/>
          </p:nvPr>
        </p:nvSpPr>
        <p:spPr>
          <a:xfrm>
            <a:off x="628650" y="365126"/>
            <a:ext cx="7886700" cy="540396"/>
          </a:xfrm>
        </p:spPr>
        <p:txBody>
          <a:bodyPr>
            <a:normAutofit fontScale="90000"/>
          </a:bodyPr>
          <a:lstStyle/>
          <a:p>
            <a:pPr algn="ctr"/>
            <a:r>
              <a:rPr lang="en-US" dirty="0"/>
              <a:t>File format description: Summary</a:t>
            </a:r>
          </a:p>
        </p:txBody>
      </p:sp>
      <p:graphicFrame>
        <p:nvGraphicFramePr>
          <p:cNvPr id="4" name="Content Placeholder 3">
            <a:extLst>
              <a:ext uri="{FF2B5EF4-FFF2-40B4-BE49-F238E27FC236}">
                <a16:creationId xmlns="" xmlns:a16="http://schemas.microsoft.com/office/drawing/2014/main" id="{F65B2BB2-5C5C-4E0A-8FCE-912F8843E1E6}"/>
              </a:ext>
            </a:extLst>
          </p:cNvPr>
          <p:cNvGraphicFramePr>
            <a:graphicFrameLocks noGrp="1"/>
          </p:cNvGraphicFramePr>
          <p:nvPr>
            <p:ph idx="1"/>
            <p:extLst>
              <p:ext uri="{D42A27DB-BD31-4B8C-83A1-F6EECF244321}">
                <p14:modId xmlns:p14="http://schemas.microsoft.com/office/powerpoint/2010/main" val="2576615201"/>
              </p:ext>
            </p:extLst>
          </p:nvPr>
        </p:nvGraphicFramePr>
        <p:xfrm>
          <a:off x="628650" y="967668"/>
          <a:ext cx="7886700" cy="5732169"/>
        </p:xfrm>
        <a:graphic>
          <a:graphicData uri="http://schemas.openxmlformats.org/drawingml/2006/table">
            <a:tbl>
              <a:tblPr firstRow="1" bandRow="1">
                <a:tableStyleId>{5C22544A-7EE6-4342-B048-85BDC9FD1C3A}</a:tableStyleId>
              </a:tblPr>
              <a:tblGrid>
                <a:gridCol w="2628900">
                  <a:extLst>
                    <a:ext uri="{9D8B030D-6E8A-4147-A177-3AD203B41FA5}">
                      <a16:colId xmlns="" xmlns:a16="http://schemas.microsoft.com/office/drawing/2014/main" val="466805308"/>
                    </a:ext>
                  </a:extLst>
                </a:gridCol>
                <a:gridCol w="2628900">
                  <a:extLst>
                    <a:ext uri="{9D8B030D-6E8A-4147-A177-3AD203B41FA5}">
                      <a16:colId xmlns="" xmlns:a16="http://schemas.microsoft.com/office/drawing/2014/main" val="194087673"/>
                    </a:ext>
                  </a:extLst>
                </a:gridCol>
                <a:gridCol w="2628900">
                  <a:extLst>
                    <a:ext uri="{9D8B030D-6E8A-4147-A177-3AD203B41FA5}">
                      <a16:colId xmlns="" xmlns:a16="http://schemas.microsoft.com/office/drawing/2014/main" val="3338608871"/>
                    </a:ext>
                  </a:extLst>
                </a:gridCol>
              </a:tblGrid>
              <a:tr h="375323">
                <a:tc>
                  <a:txBody>
                    <a:bodyPr/>
                    <a:lstStyle/>
                    <a:p>
                      <a:pPr algn="ctr"/>
                      <a:r>
                        <a:rPr lang="en-US" sz="1600" dirty="0">
                          <a:solidFill>
                            <a:schemeClr val="tx1"/>
                          </a:solidFill>
                        </a:rPr>
                        <a:t>Formats</a:t>
                      </a:r>
                    </a:p>
                  </a:txBody>
                  <a:tcPr marL="68580" marR="68580"/>
                </a:tc>
                <a:tc>
                  <a:txBody>
                    <a:bodyPr/>
                    <a:lstStyle/>
                    <a:p>
                      <a:pPr algn="ctr"/>
                      <a:r>
                        <a:rPr lang="en-US" sz="1600" dirty="0">
                          <a:solidFill>
                            <a:schemeClr val="tx1"/>
                          </a:solidFill>
                        </a:rPr>
                        <a:t>Input for</a:t>
                      </a:r>
                    </a:p>
                  </a:txBody>
                  <a:tcPr marL="68580" marR="68580"/>
                </a:tc>
                <a:tc>
                  <a:txBody>
                    <a:bodyPr/>
                    <a:lstStyle/>
                    <a:p>
                      <a:r>
                        <a:rPr lang="en-US" sz="1600" dirty="0"/>
                        <a:t>Output from</a:t>
                      </a:r>
                    </a:p>
                  </a:txBody>
                  <a:tcPr marL="68580" marR="68580"/>
                </a:tc>
                <a:extLst>
                  <a:ext uri="{0D108BD9-81ED-4DB2-BD59-A6C34878D82A}">
                    <a16:rowId xmlns="" xmlns:a16="http://schemas.microsoft.com/office/drawing/2014/main" val="1116217160"/>
                  </a:ext>
                </a:extLst>
              </a:tr>
              <a:tr h="832909">
                <a:tc>
                  <a:txBody>
                    <a:bodyPr/>
                    <a:lstStyle/>
                    <a:p>
                      <a:r>
                        <a:rPr lang="en-US" sz="1600" dirty="0" err="1"/>
                        <a:t>FastA</a:t>
                      </a:r>
                      <a:endParaRPr lang="en-US" sz="1600" dirty="0"/>
                    </a:p>
                  </a:txBody>
                  <a:tcPr marL="68580" marR="68580"/>
                </a:tc>
                <a:tc>
                  <a:txBody>
                    <a:bodyPr/>
                    <a:lstStyle/>
                    <a:p>
                      <a:r>
                        <a:rPr lang="en-US" sz="1600" dirty="0"/>
                        <a:t>BLAST</a:t>
                      </a:r>
                    </a:p>
                    <a:p>
                      <a:r>
                        <a:rPr lang="en-US" sz="1600" dirty="0"/>
                        <a:t>Multiple Sequence Alignment (MSA)</a:t>
                      </a:r>
                    </a:p>
                    <a:p>
                      <a:r>
                        <a:rPr lang="en-US" sz="1600" dirty="0"/>
                        <a:t>Database query tools</a:t>
                      </a:r>
                    </a:p>
                  </a:txBody>
                  <a:tcPr marL="68580" marR="68580"/>
                </a:tc>
                <a:tc>
                  <a:txBody>
                    <a:bodyPr/>
                    <a:lstStyle/>
                    <a:p>
                      <a:r>
                        <a:rPr lang="en-US" sz="1600" dirty="0"/>
                        <a:t>Older Sequencers</a:t>
                      </a:r>
                    </a:p>
                    <a:p>
                      <a:r>
                        <a:rPr lang="en-US" sz="1600" dirty="0"/>
                        <a:t>Sequence Database store</a:t>
                      </a:r>
                    </a:p>
                    <a:p>
                      <a:r>
                        <a:rPr lang="en-US" sz="1600" dirty="0"/>
                        <a:t>Converters</a:t>
                      </a:r>
                    </a:p>
                  </a:txBody>
                  <a:tcPr marL="68580" marR="68580"/>
                </a:tc>
                <a:extLst>
                  <a:ext uri="{0D108BD9-81ED-4DB2-BD59-A6C34878D82A}">
                    <a16:rowId xmlns="" xmlns:a16="http://schemas.microsoft.com/office/drawing/2014/main" val="614553976"/>
                  </a:ext>
                </a:extLst>
              </a:tr>
              <a:tr h="1079697">
                <a:tc>
                  <a:txBody>
                    <a:bodyPr/>
                    <a:lstStyle/>
                    <a:p>
                      <a:r>
                        <a:rPr lang="en-US" sz="1600" dirty="0" err="1"/>
                        <a:t>FastQ</a:t>
                      </a:r>
                      <a:endParaRPr lang="en-US" sz="1600" dirty="0"/>
                    </a:p>
                  </a:txBody>
                  <a:tcPr marL="68580" marR="68580"/>
                </a:tc>
                <a:tc>
                  <a:txBody>
                    <a:bodyPr/>
                    <a:lstStyle/>
                    <a:p>
                      <a:r>
                        <a:rPr lang="en-US" sz="1600" dirty="0" err="1"/>
                        <a:t>FasQC</a:t>
                      </a:r>
                      <a:endParaRPr lang="en-US" sz="1600" dirty="0"/>
                    </a:p>
                    <a:p>
                      <a:r>
                        <a:rPr lang="en-US" sz="1600" dirty="0"/>
                        <a:t>Aligners</a:t>
                      </a:r>
                    </a:p>
                    <a:p>
                      <a:r>
                        <a:rPr lang="en-US" sz="1600" dirty="0"/>
                        <a:t>Assemblers</a:t>
                      </a:r>
                    </a:p>
                    <a:p>
                      <a:r>
                        <a:rPr lang="en-US" sz="1600" dirty="0"/>
                        <a:t>Variants detection/SNP callers</a:t>
                      </a:r>
                    </a:p>
                  </a:txBody>
                  <a:tcPr marL="68580" marR="68580"/>
                </a:tc>
                <a:tc>
                  <a:txBody>
                    <a:bodyPr/>
                    <a:lstStyle/>
                    <a:p>
                      <a:r>
                        <a:rPr lang="en-US" sz="1600" dirty="0"/>
                        <a:t>Sequencers (default format)</a:t>
                      </a:r>
                    </a:p>
                    <a:p>
                      <a:r>
                        <a:rPr lang="en-US" sz="1600" dirty="0"/>
                        <a:t>Format Converters</a:t>
                      </a:r>
                    </a:p>
                  </a:txBody>
                  <a:tcPr marL="68580" marR="68580"/>
                </a:tc>
                <a:extLst>
                  <a:ext uri="{0D108BD9-81ED-4DB2-BD59-A6C34878D82A}">
                    <a16:rowId xmlns="" xmlns:a16="http://schemas.microsoft.com/office/drawing/2014/main" val="3467574030"/>
                  </a:ext>
                </a:extLst>
              </a:tr>
              <a:tr h="1079697">
                <a:tc>
                  <a:txBody>
                    <a:bodyPr/>
                    <a:lstStyle/>
                    <a:p>
                      <a:r>
                        <a:rPr lang="en-US" sz="1600" dirty="0"/>
                        <a:t>SAM/BAM/CRAM</a:t>
                      </a:r>
                    </a:p>
                  </a:txBody>
                  <a:tcPr marL="68580" marR="68580"/>
                </a:tc>
                <a:tc>
                  <a:txBody>
                    <a:bodyPr/>
                    <a:lstStyle/>
                    <a:p>
                      <a:r>
                        <a:rPr lang="en-US" sz="1600" dirty="0"/>
                        <a:t>Alignment </a:t>
                      </a:r>
                      <a:r>
                        <a:rPr lang="en-US" sz="1600" dirty="0" err="1"/>
                        <a:t>algorythms</a:t>
                      </a:r>
                      <a:endParaRPr lang="en-US" sz="1600" dirty="0"/>
                    </a:p>
                    <a:p>
                      <a:r>
                        <a:rPr lang="en-US" sz="1600" dirty="0"/>
                        <a:t>Some Assemblers</a:t>
                      </a:r>
                    </a:p>
                    <a:p>
                      <a:r>
                        <a:rPr lang="en-US" sz="1600" dirty="0"/>
                        <a:t>Alignment viewers</a:t>
                      </a:r>
                    </a:p>
                    <a:p>
                      <a:r>
                        <a:rPr lang="en-US" sz="1600" dirty="0"/>
                        <a:t>Variants detection</a:t>
                      </a:r>
                    </a:p>
                  </a:txBody>
                  <a:tcPr marL="68580" marR="68580"/>
                </a:tc>
                <a:tc>
                  <a:txBody>
                    <a:bodyPr/>
                    <a:lstStyle/>
                    <a:p>
                      <a:r>
                        <a:rPr lang="en-US" sz="1600" dirty="0"/>
                        <a:t>Aligners </a:t>
                      </a:r>
                    </a:p>
                    <a:p>
                      <a:r>
                        <a:rPr lang="en-US" sz="1600" dirty="0"/>
                        <a:t>Assemblers</a:t>
                      </a:r>
                    </a:p>
                  </a:txBody>
                  <a:tcPr marL="68580" marR="68580"/>
                </a:tc>
                <a:extLst>
                  <a:ext uri="{0D108BD9-81ED-4DB2-BD59-A6C34878D82A}">
                    <a16:rowId xmlns="" xmlns:a16="http://schemas.microsoft.com/office/drawing/2014/main" val="4077988716"/>
                  </a:ext>
                </a:extLst>
              </a:tr>
              <a:tr h="832909">
                <a:tc>
                  <a:txBody>
                    <a:bodyPr/>
                    <a:lstStyle/>
                    <a:p>
                      <a:r>
                        <a:rPr lang="en-US" sz="1600" dirty="0"/>
                        <a:t>VCF</a:t>
                      </a:r>
                    </a:p>
                  </a:txBody>
                  <a:tcPr marL="68580" marR="68580"/>
                </a:tc>
                <a:tc>
                  <a:txBody>
                    <a:bodyPr/>
                    <a:lstStyle/>
                    <a:p>
                      <a:r>
                        <a:rPr lang="en-US" sz="1600" dirty="0"/>
                        <a:t>VCF tools</a:t>
                      </a:r>
                    </a:p>
                    <a:p>
                      <a:r>
                        <a:rPr lang="en-US" sz="1600" dirty="0"/>
                        <a:t>SNP Annotation</a:t>
                      </a:r>
                    </a:p>
                  </a:txBody>
                  <a:tcPr marL="68580" marR="68580"/>
                </a:tc>
                <a:tc>
                  <a:txBody>
                    <a:bodyPr/>
                    <a:lstStyle/>
                    <a:p>
                      <a:r>
                        <a:rPr lang="en-US" sz="1600" dirty="0"/>
                        <a:t>SNP caller</a:t>
                      </a:r>
                    </a:p>
                    <a:p>
                      <a:r>
                        <a:rPr lang="en-US" sz="1600" dirty="0"/>
                        <a:t>Haplotyping Software</a:t>
                      </a:r>
                    </a:p>
                    <a:p>
                      <a:r>
                        <a:rPr lang="en-US" sz="1600" dirty="0"/>
                        <a:t>Variant Information Database</a:t>
                      </a:r>
                    </a:p>
                  </a:txBody>
                  <a:tcPr marL="68580" marR="68580"/>
                </a:tc>
                <a:extLst>
                  <a:ext uri="{0D108BD9-81ED-4DB2-BD59-A6C34878D82A}">
                    <a16:rowId xmlns="" xmlns:a16="http://schemas.microsoft.com/office/drawing/2014/main" val="1367565298"/>
                  </a:ext>
                </a:extLst>
              </a:tr>
              <a:tr h="832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BED/</a:t>
                      </a:r>
                      <a:r>
                        <a:rPr lang="en-US" sz="1600" dirty="0" err="1"/>
                        <a:t>BEDGrap</a:t>
                      </a:r>
                      <a:endParaRPr lang="en-US" sz="1600" dirty="0"/>
                    </a:p>
                  </a:txBody>
                  <a:tcPr marL="68580" marR="68580"/>
                </a:tc>
                <a:tc>
                  <a:txBody>
                    <a:bodyPr/>
                    <a:lstStyle/>
                    <a:p>
                      <a:r>
                        <a:rPr lang="en-US" sz="1600" dirty="0"/>
                        <a:t>Alignment viewers</a:t>
                      </a:r>
                    </a:p>
                    <a:p>
                      <a:r>
                        <a:rPr lang="en-US" sz="1600" dirty="0"/>
                        <a:t>Bed tools</a:t>
                      </a:r>
                    </a:p>
                    <a:p>
                      <a:r>
                        <a:rPr lang="en-US" sz="1600" dirty="0"/>
                        <a:t>Some annotation</a:t>
                      </a:r>
                    </a:p>
                  </a:txBody>
                  <a:tcPr marL="68580" marR="68580"/>
                </a:tc>
                <a:tc>
                  <a:txBody>
                    <a:bodyPr/>
                    <a:lstStyle/>
                    <a:p>
                      <a:r>
                        <a:rPr lang="en-US" sz="1600" dirty="0"/>
                        <a:t>Features detection</a:t>
                      </a:r>
                    </a:p>
                  </a:txBody>
                  <a:tcPr marL="68580" marR="68580"/>
                </a:tc>
                <a:extLst>
                  <a:ext uri="{0D108BD9-81ED-4DB2-BD59-A6C34878D82A}">
                    <a16:rowId xmlns="" xmlns:a16="http://schemas.microsoft.com/office/drawing/2014/main" val="3881066840"/>
                  </a:ext>
                </a:extLst>
              </a:tr>
            </a:tbl>
          </a:graphicData>
        </a:graphic>
      </p:graphicFrame>
    </p:spTree>
    <p:extLst>
      <p:ext uri="{BB962C8B-B14F-4D97-AF65-F5344CB8AC3E}">
        <p14:creationId xmlns:p14="http://schemas.microsoft.com/office/powerpoint/2010/main" val="10071701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F10F0F-0BDE-4088-8661-E83C7151E6F2}"/>
              </a:ext>
            </a:extLst>
          </p:cNvPr>
          <p:cNvSpPr>
            <a:spLocks noGrp="1"/>
          </p:cNvSpPr>
          <p:nvPr>
            <p:ph type="title"/>
          </p:nvPr>
        </p:nvSpPr>
        <p:spPr>
          <a:xfrm>
            <a:off x="228600" y="457200"/>
            <a:ext cx="2366372" cy="643631"/>
          </a:xfrm>
        </p:spPr>
        <p:txBody>
          <a:bodyPr>
            <a:normAutofit/>
          </a:bodyPr>
          <a:lstStyle/>
          <a:p>
            <a:pPr algn="ctr"/>
            <a:r>
              <a:rPr lang="en-US" dirty="0"/>
              <a:t>Files description</a:t>
            </a:r>
          </a:p>
        </p:txBody>
      </p:sp>
      <p:pic>
        <p:nvPicPr>
          <p:cNvPr id="9" name="Content Placeholder 8">
            <a:extLst>
              <a:ext uri="{FF2B5EF4-FFF2-40B4-BE49-F238E27FC236}">
                <a16:creationId xmlns="" xmlns:a16="http://schemas.microsoft.com/office/drawing/2014/main" id="{2FCA31DB-D266-45E5-8D0D-20CCD4CA3E75}"/>
              </a:ext>
            </a:extLst>
          </p:cNvPr>
          <p:cNvPicPr>
            <a:picLocks noGrp="1" noChangeAspect="1"/>
          </p:cNvPicPr>
          <p:nvPr>
            <p:ph idx="1"/>
          </p:nvPr>
        </p:nvPicPr>
        <p:blipFill>
          <a:blip r:embed="rId2"/>
          <a:stretch>
            <a:fillRect/>
          </a:stretch>
        </p:blipFill>
        <p:spPr>
          <a:xfrm>
            <a:off x="2971800" y="2133600"/>
            <a:ext cx="5715000" cy="1623150"/>
          </a:xfrm>
          <a:prstGeom prst="rect">
            <a:avLst/>
          </a:prstGeom>
        </p:spPr>
      </p:pic>
      <p:sp>
        <p:nvSpPr>
          <p:cNvPr id="3" name="Text Placeholder 2">
            <a:extLst>
              <a:ext uri="{FF2B5EF4-FFF2-40B4-BE49-F238E27FC236}">
                <a16:creationId xmlns="" xmlns:a16="http://schemas.microsoft.com/office/drawing/2014/main" id="{FC9C97B1-843A-4F17-A66A-8CEAFAB18B3D}"/>
              </a:ext>
            </a:extLst>
          </p:cNvPr>
          <p:cNvSpPr>
            <a:spLocks noGrp="1"/>
          </p:cNvSpPr>
          <p:nvPr>
            <p:ph type="body" sz="half" idx="2"/>
          </p:nvPr>
        </p:nvSpPr>
        <p:spPr>
          <a:xfrm>
            <a:off x="381000" y="1219200"/>
            <a:ext cx="2058428" cy="4768157"/>
          </a:xfrm>
        </p:spPr>
        <p:txBody>
          <a:bodyPr>
            <a:normAutofit/>
          </a:bodyPr>
          <a:lstStyle/>
          <a:p>
            <a:r>
              <a:rPr lang="en-US" sz="2400" b="1" dirty="0"/>
              <a:t>Variant Calling Format (VCF)</a:t>
            </a:r>
          </a:p>
          <a:p>
            <a:pPr marL="285750" indent="-285750">
              <a:buFont typeface="Arial" panose="020B0604020202020204" pitchFamily="34" charset="0"/>
              <a:buChar char="•"/>
            </a:pPr>
            <a:r>
              <a:rPr lang="en-US" sz="2000" dirty="0"/>
              <a:t>Shows variants, not genetic features</a:t>
            </a:r>
            <a:r>
              <a:rPr lang="en-US" sz="2000" dirty="0" smtClean="0"/>
              <a:t>.</a:t>
            </a:r>
          </a:p>
          <a:p>
            <a:pPr marL="285750" indent="-285750">
              <a:buFont typeface="Arial" panose="020B0604020202020204" pitchFamily="34" charset="0"/>
              <a:buChar char="•"/>
            </a:pPr>
            <a:r>
              <a:rPr lang="en-US" sz="2000" dirty="0" smtClean="0"/>
              <a:t>Can have additional per variant and per sample annotations</a:t>
            </a:r>
            <a:endParaRPr lang="en-US" dirty="0"/>
          </a:p>
          <a:p>
            <a:endParaRPr lang="en-US" dirty="0"/>
          </a:p>
        </p:txBody>
      </p:sp>
    </p:spTree>
    <p:extLst>
      <p:ext uri="{BB962C8B-B14F-4D97-AF65-F5344CB8AC3E}">
        <p14:creationId xmlns:p14="http://schemas.microsoft.com/office/powerpoint/2010/main" val="20878627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F4847E0-ECBE-4A1F-9BF2-EC788AC689F6}"/>
              </a:ext>
            </a:extLst>
          </p:cNvPr>
          <p:cNvSpPr>
            <a:spLocks noGrp="1"/>
          </p:cNvSpPr>
          <p:nvPr>
            <p:ph type="title"/>
          </p:nvPr>
        </p:nvSpPr>
        <p:spPr/>
        <p:txBody>
          <a:bodyPr>
            <a:normAutofit/>
          </a:bodyPr>
          <a:lstStyle/>
          <a:p>
            <a:r>
              <a:rPr lang="en-US" b="1" dirty="0" smtClean="0"/>
              <a:t>Annotation</a:t>
            </a:r>
            <a:endParaRPr lang="en-US" dirty="0">
              <a:solidFill>
                <a:schemeClr val="bg1">
                  <a:lumMod val="75000"/>
                </a:schemeClr>
              </a:solidFill>
            </a:endParaRPr>
          </a:p>
        </p:txBody>
      </p:sp>
      <p:sp>
        <p:nvSpPr>
          <p:cNvPr id="4" name="Text Placeholder 3">
            <a:extLst>
              <a:ext uri="{FF2B5EF4-FFF2-40B4-BE49-F238E27FC236}">
                <a16:creationId xmlns="" xmlns:a16="http://schemas.microsoft.com/office/drawing/2014/main" id="{BBA21AAD-956A-4AE9-B552-9F470E14A47C}"/>
              </a:ext>
            </a:extLst>
          </p:cNvPr>
          <p:cNvSpPr>
            <a:spLocks noGrp="1"/>
          </p:cNvSpPr>
          <p:nvPr>
            <p:ph type="body" idx="1"/>
          </p:nvPr>
        </p:nvSpPr>
        <p:spPr/>
        <p:txBody>
          <a:bodyPr>
            <a:normAutofit/>
          </a:bodyPr>
          <a:lstStyle/>
          <a:p>
            <a:r>
              <a:rPr lang="en-US" dirty="0" err="1"/>
              <a:t>ANNOtate</a:t>
            </a:r>
            <a:r>
              <a:rPr lang="en-US" dirty="0"/>
              <a:t> </a:t>
            </a:r>
            <a:r>
              <a:rPr lang="en-US" dirty="0" err="1"/>
              <a:t>VARiants</a:t>
            </a:r>
            <a:r>
              <a:rPr lang="en-US" dirty="0"/>
              <a:t> (ANNOVAR)</a:t>
            </a:r>
          </a:p>
        </p:txBody>
      </p:sp>
      <p:sp>
        <p:nvSpPr>
          <p:cNvPr id="5" name="Content Placeholder 4">
            <a:extLst>
              <a:ext uri="{FF2B5EF4-FFF2-40B4-BE49-F238E27FC236}">
                <a16:creationId xmlns="" xmlns:a16="http://schemas.microsoft.com/office/drawing/2014/main" id="{AB94860E-F5E7-467E-8E2F-43ECE9A8739D}"/>
              </a:ext>
            </a:extLst>
          </p:cNvPr>
          <p:cNvSpPr>
            <a:spLocks noGrp="1"/>
          </p:cNvSpPr>
          <p:nvPr>
            <p:ph sz="half" idx="2"/>
          </p:nvPr>
        </p:nvSpPr>
        <p:spPr>
          <a:xfrm>
            <a:off x="457200" y="2743200"/>
            <a:ext cx="3671292" cy="2763622"/>
          </a:xfrm>
        </p:spPr>
        <p:txBody>
          <a:bodyPr>
            <a:normAutofit/>
          </a:bodyPr>
          <a:lstStyle/>
          <a:p>
            <a:pPr>
              <a:buFont typeface="Wingdings" panose="05000000000000000000" pitchFamily="2" charset="2"/>
              <a:buChar char="ü"/>
            </a:pPr>
            <a:r>
              <a:rPr lang="en-US" sz="2000" dirty="0"/>
              <a:t>Program for </a:t>
            </a:r>
            <a:r>
              <a:rPr lang="en-US" sz="2000" dirty="0" smtClean="0"/>
              <a:t>functional </a:t>
            </a:r>
            <a:r>
              <a:rPr lang="en-US" sz="2000" dirty="0"/>
              <a:t>annotation.</a:t>
            </a:r>
          </a:p>
          <a:p>
            <a:pPr>
              <a:buFont typeface="Wingdings" panose="05000000000000000000" pitchFamily="2" charset="2"/>
              <a:buChar char="ü"/>
            </a:pPr>
            <a:r>
              <a:rPr lang="en-US" sz="2000" dirty="0"/>
              <a:t>Can identify Structure variants and examine functional consequences on gene.</a:t>
            </a:r>
          </a:p>
          <a:p>
            <a:pPr>
              <a:buFont typeface="Wingdings" panose="05000000000000000000" pitchFamily="2" charset="2"/>
              <a:buChar char="ü"/>
            </a:pPr>
            <a:r>
              <a:rPr lang="en-US" sz="2000" dirty="0"/>
              <a:t>Disease identification.</a:t>
            </a:r>
          </a:p>
          <a:p>
            <a:pPr>
              <a:buFont typeface="Wingdings" panose="05000000000000000000" pitchFamily="2" charset="2"/>
              <a:buChar char="ü"/>
            </a:pPr>
            <a:r>
              <a:rPr lang="en-US" sz="2000" dirty="0"/>
              <a:t>All species.</a:t>
            </a:r>
          </a:p>
        </p:txBody>
      </p:sp>
      <p:sp>
        <p:nvSpPr>
          <p:cNvPr id="6" name="Text Placeholder 5">
            <a:extLst>
              <a:ext uri="{FF2B5EF4-FFF2-40B4-BE49-F238E27FC236}">
                <a16:creationId xmlns="" xmlns:a16="http://schemas.microsoft.com/office/drawing/2014/main" id="{CF9AD22C-95D6-4D58-BF45-84B8DD065D0A}"/>
              </a:ext>
            </a:extLst>
          </p:cNvPr>
          <p:cNvSpPr>
            <a:spLocks noGrp="1"/>
          </p:cNvSpPr>
          <p:nvPr>
            <p:ph type="body" sz="quarter" idx="3"/>
          </p:nvPr>
        </p:nvSpPr>
        <p:spPr/>
        <p:txBody>
          <a:bodyPr/>
          <a:lstStyle/>
          <a:p>
            <a:r>
              <a:rPr lang="en-US" dirty="0"/>
              <a:t>SNP Effect (</a:t>
            </a:r>
            <a:r>
              <a:rPr lang="en-US" dirty="0" err="1"/>
              <a:t>SNPEff</a:t>
            </a:r>
            <a:r>
              <a:rPr lang="en-US" dirty="0"/>
              <a:t>) </a:t>
            </a:r>
          </a:p>
        </p:txBody>
      </p:sp>
      <p:sp>
        <p:nvSpPr>
          <p:cNvPr id="7" name="Content Placeholder 6">
            <a:extLst>
              <a:ext uri="{FF2B5EF4-FFF2-40B4-BE49-F238E27FC236}">
                <a16:creationId xmlns="" xmlns:a16="http://schemas.microsoft.com/office/drawing/2014/main" id="{75ED00BE-4D95-4D69-8DC5-142E97DFFD4A}"/>
              </a:ext>
            </a:extLst>
          </p:cNvPr>
          <p:cNvSpPr>
            <a:spLocks noGrp="1"/>
          </p:cNvSpPr>
          <p:nvPr>
            <p:ph sz="quarter" idx="4"/>
          </p:nvPr>
        </p:nvSpPr>
        <p:spPr>
          <a:xfrm>
            <a:off x="4953000" y="2667000"/>
            <a:ext cx="3753427" cy="2763621"/>
          </a:xfrm>
        </p:spPr>
        <p:txBody>
          <a:bodyPr>
            <a:normAutofit/>
          </a:bodyPr>
          <a:lstStyle/>
          <a:p>
            <a:pPr>
              <a:buFont typeface="Wingdings" panose="05000000000000000000" pitchFamily="2" charset="2"/>
              <a:buChar char="ü"/>
            </a:pPr>
            <a:r>
              <a:rPr lang="en-US" sz="2000" dirty="0"/>
              <a:t>Program for annotating and predicting the effects of SNP.</a:t>
            </a:r>
          </a:p>
          <a:p>
            <a:pPr>
              <a:buFont typeface="Wingdings" panose="05000000000000000000" pitchFamily="2" charset="2"/>
              <a:buChar char="ü"/>
            </a:pPr>
            <a:r>
              <a:rPr lang="en-US" sz="2000" dirty="0"/>
              <a:t>Annotate thousands variants/sec.</a:t>
            </a:r>
          </a:p>
          <a:p>
            <a:pPr>
              <a:buFont typeface="Wingdings" panose="05000000000000000000" pitchFamily="2" charset="2"/>
              <a:buChar char="ü"/>
            </a:pPr>
            <a:r>
              <a:rPr lang="en-US" sz="2000" dirty="0"/>
              <a:t>Based on the genomic position.</a:t>
            </a:r>
          </a:p>
          <a:p>
            <a:pPr>
              <a:buFont typeface="Wingdings" panose="05000000000000000000" pitchFamily="2" charset="2"/>
              <a:buChar char="ü"/>
            </a:pPr>
            <a:r>
              <a:rPr lang="en-US" sz="2000" dirty="0"/>
              <a:t>Many species</a:t>
            </a:r>
            <a:r>
              <a:rPr lang="en-US" dirty="0"/>
              <a:t>.</a:t>
            </a:r>
          </a:p>
        </p:txBody>
      </p:sp>
    </p:spTree>
    <p:extLst>
      <p:ext uri="{BB962C8B-B14F-4D97-AF65-F5344CB8AC3E}">
        <p14:creationId xmlns:p14="http://schemas.microsoft.com/office/powerpoint/2010/main" val="33182240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r>
              <a:rPr lang="en-US" dirty="0" smtClean="0">
                <a:solidFill>
                  <a:schemeClr val="bg1">
                    <a:lumMod val="75000"/>
                  </a:schemeClr>
                </a:solidFill>
              </a:rPr>
              <a:t>Overview of Next Generation Sequencing</a:t>
            </a:r>
          </a:p>
          <a:p>
            <a:endParaRPr lang="en-US" dirty="0"/>
          </a:p>
          <a:p>
            <a:r>
              <a:rPr lang="en-US" dirty="0" smtClean="0">
                <a:solidFill>
                  <a:schemeClr val="bg1">
                    <a:lumMod val="75000"/>
                  </a:schemeClr>
                </a:solidFill>
              </a:rPr>
              <a:t>Variant Identification Tools and Pipeline</a:t>
            </a:r>
          </a:p>
          <a:p>
            <a:endParaRPr lang="en-US" dirty="0"/>
          </a:p>
          <a:p>
            <a:r>
              <a:rPr lang="en-US" dirty="0" smtClean="0"/>
              <a:t>Variant Interpretation</a:t>
            </a:r>
          </a:p>
        </p:txBody>
      </p:sp>
    </p:spTree>
    <p:extLst>
      <p:ext uri="{BB962C8B-B14F-4D97-AF65-F5344CB8AC3E}">
        <p14:creationId xmlns:p14="http://schemas.microsoft.com/office/powerpoint/2010/main" val="24271733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Clinical Variant Interpretation</a:t>
            </a:r>
            <a:endParaRPr lang="en-US" dirty="0"/>
          </a:p>
        </p:txBody>
      </p:sp>
      <p:sp>
        <p:nvSpPr>
          <p:cNvPr id="3" name="Content Placeholder 2"/>
          <p:cNvSpPr>
            <a:spLocks noGrp="1"/>
          </p:cNvSpPr>
          <p:nvPr>
            <p:ph idx="1"/>
          </p:nvPr>
        </p:nvSpPr>
        <p:spPr/>
        <p:txBody>
          <a:bodyPr/>
          <a:lstStyle/>
          <a:p>
            <a:r>
              <a:rPr lang="en-US" dirty="0" smtClean="0"/>
              <a:t>Clinical versus Research Variant Interpretation</a:t>
            </a:r>
          </a:p>
          <a:p>
            <a:endParaRPr lang="en-US" dirty="0"/>
          </a:p>
          <a:p>
            <a:r>
              <a:rPr lang="en-US" dirty="0" smtClean="0"/>
              <a:t>Cautions about variant interpretation</a:t>
            </a:r>
          </a:p>
          <a:p>
            <a:endParaRPr lang="en-US" dirty="0"/>
          </a:p>
          <a:p>
            <a:r>
              <a:rPr lang="en-US" dirty="0" smtClean="0"/>
              <a:t>ACMG Reportable Secondary Finding Genes</a:t>
            </a:r>
          </a:p>
          <a:p>
            <a:endParaRPr lang="en-US" dirty="0"/>
          </a:p>
          <a:p>
            <a:r>
              <a:rPr lang="en-US" dirty="0" smtClean="0"/>
              <a:t>ACMG Variant Classification Guidelines</a:t>
            </a:r>
            <a:endParaRPr lang="en-US" dirty="0"/>
          </a:p>
        </p:txBody>
      </p:sp>
    </p:spTree>
    <p:extLst>
      <p:ext uri="{BB962C8B-B14F-4D97-AF65-F5344CB8AC3E}">
        <p14:creationId xmlns:p14="http://schemas.microsoft.com/office/powerpoint/2010/main" val="335277095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Clinical vs Research Variant Interpretation</a:t>
            </a:r>
            <a:br>
              <a:rPr lang="en-US" dirty="0" smtClean="0"/>
            </a:br>
            <a:endParaRPr lang="en-US" dirty="0"/>
          </a:p>
        </p:txBody>
      </p:sp>
      <p:sp>
        <p:nvSpPr>
          <p:cNvPr id="3" name="Content Placeholder 2"/>
          <p:cNvSpPr>
            <a:spLocks noGrp="1"/>
          </p:cNvSpPr>
          <p:nvPr>
            <p:ph idx="1"/>
          </p:nvPr>
        </p:nvSpPr>
        <p:spPr/>
        <p:txBody>
          <a:bodyPr>
            <a:normAutofit/>
          </a:bodyPr>
          <a:lstStyle/>
          <a:p>
            <a:r>
              <a:rPr lang="en-US" dirty="0" smtClean="0"/>
              <a:t>Research Variant Interpretation</a:t>
            </a:r>
          </a:p>
          <a:p>
            <a:pPr lvl="1"/>
            <a:r>
              <a:rPr lang="en-US" dirty="0" smtClean="0"/>
              <a:t>Association of variants to </a:t>
            </a:r>
            <a:r>
              <a:rPr lang="en-US" dirty="0" smtClean="0"/>
              <a:t>Phenotype</a:t>
            </a:r>
          </a:p>
          <a:p>
            <a:pPr lvl="2"/>
            <a:r>
              <a:rPr lang="en-US" dirty="0" smtClean="0"/>
              <a:t>Note: GWAS variants are not necessarily disease causing, typically linked to a truly pathogenic variant</a:t>
            </a:r>
            <a:endParaRPr lang="en-US" dirty="0" smtClean="0"/>
          </a:p>
          <a:p>
            <a:pPr lvl="1"/>
            <a:r>
              <a:rPr lang="en-US" dirty="0" smtClean="0"/>
              <a:t>Functional effects of variants</a:t>
            </a:r>
          </a:p>
          <a:p>
            <a:pPr lvl="1"/>
            <a:r>
              <a:rPr lang="en-US" dirty="0" smtClean="0"/>
              <a:t>Molecular function, pathways, </a:t>
            </a:r>
            <a:r>
              <a:rPr lang="en-US" dirty="0" smtClean="0"/>
              <a:t>structure, localization, </a:t>
            </a:r>
            <a:r>
              <a:rPr lang="en-US" dirty="0" err="1" smtClean="0"/>
              <a:t>etc</a:t>
            </a:r>
            <a:r>
              <a:rPr lang="en-US" dirty="0" smtClean="0"/>
              <a:t>…</a:t>
            </a:r>
          </a:p>
          <a:p>
            <a:endParaRPr lang="en-US" dirty="0"/>
          </a:p>
          <a:p>
            <a:r>
              <a:rPr lang="en-US" dirty="0" smtClean="0"/>
              <a:t>Clinical Variant Interpretation</a:t>
            </a:r>
          </a:p>
          <a:p>
            <a:pPr lvl="1"/>
            <a:r>
              <a:rPr lang="en-US" dirty="0" smtClean="0"/>
              <a:t>Does this variant cause a phenotype?</a:t>
            </a:r>
          </a:p>
          <a:p>
            <a:pPr lvl="1"/>
            <a:r>
              <a:rPr lang="en-US" dirty="0" smtClean="0"/>
              <a:t>Does this variant change what the doctor does clinically?</a:t>
            </a:r>
          </a:p>
          <a:p>
            <a:pPr lvl="1"/>
            <a:r>
              <a:rPr lang="en-US" dirty="0" smtClean="0"/>
              <a:t>Is more testing needed for this patient or does variant provide an answer?</a:t>
            </a:r>
          </a:p>
          <a:p>
            <a:pPr lvl="1"/>
            <a:r>
              <a:rPr lang="en-US" dirty="0" smtClean="0"/>
              <a:t>Can family make reproductive decisions based on variant?</a:t>
            </a:r>
            <a:endParaRPr lang="en-US" dirty="0"/>
          </a:p>
        </p:txBody>
      </p:sp>
    </p:spTree>
    <p:extLst>
      <p:ext uri="{BB962C8B-B14F-4D97-AF65-F5344CB8AC3E}">
        <p14:creationId xmlns:p14="http://schemas.microsoft.com/office/powerpoint/2010/main" val="11702230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Cautions about variant interpretation</a:t>
            </a:r>
            <a:br>
              <a:rPr lang="en-US" dirty="0" smtClean="0"/>
            </a:br>
            <a:endParaRPr lang="en-US" dirty="0"/>
          </a:p>
        </p:txBody>
      </p:sp>
      <p:sp>
        <p:nvSpPr>
          <p:cNvPr id="3" name="Content Placeholder 2"/>
          <p:cNvSpPr>
            <a:spLocks noGrp="1"/>
          </p:cNvSpPr>
          <p:nvPr>
            <p:ph idx="1"/>
          </p:nvPr>
        </p:nvSpPr>
        <p:spPr/>
        <p:txBody>
          <a:bodyPr/>
          <a:lstStyle/>
          <a:p>
            <a:r>
              <a:rPr lang="en-US" dirty="0" smtClean="0"/>
              <a:t>Proving a variant causes functional changes in a protein does not mean it is clinically relevant.</a:t>
            </a:r>
          </a:p>
          <a:p>
            <a:pPr lvl="1"/>
            <a:r>
              <a:rPr lang="en-US" dirty="0" smtClean="0"/>
              <a:t>Models may not always be able to recapitulate a phenotype.</a:t>
            </a:r>
          </a:p>
          <a:p>
            <a:pPr lvl="1"/>
            <a:r>
              <a:rPr lang="en-US" dirty="0" smtClean="0"/>
              <a:t>Example: MTHFR: 1298A&gt;C</a:t>
            </a:r>
          </a:p>
          <a:p>
            <a:pPr lvl="2"/>
            <a:r>
              <a:rPr lang="en-US" dirty="0" smtClean="0"/>
              <a:t>Originally studied as possible contribution to thrombosis</a:t>
            </a:r>
          </a:p>
          <a:p>
            <a:pPr lvl="2"/>
            <a:r>
              <a:rPr lang="en-US" dirty="0" smtClean="0"/>
              <a:t>Functional studies showed variants with somewhat decreases/altered activity</a:t>
            </a:r>
          </a:p>
          <a:p>
            <a:pPr lvl="2"/>
            <a:r>
              <a:rPr lang="en-US" dirty="0" smtClean="0"/>
              <a:t>Multiple conflicting studies linking to many different things from autism to cancer.</a:t>
            </a:r>
          </a:p>
          <a:p>
            <a:pPr lvl="2"/>
            <a:r>
              <a:rPr lang="en-US" dirty="0" smtClean="0"/>
              <a:t>Found to be very </a:t>
            </a:r>
            <a:r>
              <a:rPr lang="en-US" dirty="0" err="1" smtClean="0"/>
              <a:t>very</a:t>
            </a:r>
            <a:r>
              <a:rPr lang="en-US" dirty="0" smtClean="0"/>
              <a:t> common in population at large</a:t>
            </a:r>
          </a:p>
          <a:p>
            <a:pPr lvl="2"/>
            <a:r>
              <a:rPr lang="en-US" dirty="0" smtClean="0"/>
              <a:t>Some families refusing vaccination based on this or spending money on expensive supplements without known clinical benefit…</a:t>
            </a:r>
            <a:endParaRPr lang="en-US" dirty="0"/>
          </a:p>
          <a:p>
            <a:pPr lvl="1"/>
            <a:endParaRPr lang="en-US" dirty="0" smtClean="0"/>
          </a:p>
        </p:txBody>
      </p:sp>
    </p:spTree>
    <p:extLst>
      <p:ext uri="{BB962C8B-B14F-4D97-AF65-F5344CB8AC3E}">
        <p14:creationId xmlns:p14="http://schemas.microsoft.com/office/powerpoint/2010/main" val="18776981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r>
              <a:rPr lang="en-US" dirty="0" smtClean="0"/>
              <a:t>Overview of Next Generation Sequencing</a:t>
            </a:r>
          </a:p>
          <a:p>
            <a:endParaRPr lang="en-US" dirty="0"/>
          </a:p>
          <a:p>
            <a:r>
              <a:rPr lang="en-US" dirty="0" smtClean="0"/>
              <a:t>Variant Identification Tools and Pipeline</a:t>
            </a:r>
          </a:p>
          <a:p>
            <a:endParaRPr lang="en-US" dirty="0"/>
          </a:p>
          <a:p>
            <a:r>
              <a:rPr lang="en-US" dirty="0" smtClean="0"/>
              <a:t>Variant Interpretation</a:t>
            </a:r>
          </a:p>
        </p:txBody>
      </p:sp>
    </p:spTree>
    <p:extLst>
      <p:ext uri="{BB962C8B-B14F-4D97-AF65-F5344CB8AC3E}">
        <p14:creationId xmlns:p14="http://schemas.microsoft.com/office/powerpoint/2010/main" val="28911341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MTHFR Common Polymorphism Frequencies at CNMC</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24507" y="1600200"/>
            <a:ext cx="5494986" cy="4876800"/>
          </a:xfrm>
          <a:prstGeom prst="rect">
            <a:avLst/>
          </a:prstGeom>
          <a:noFill/>
          <a:ln>
            <a:noFill/>
          </a:ln>
        </p:spPr>
      </p:pic>
    </p:spTree>
    <p:extLst>
      <p:ext uri="{BB962C8B-B14F-4D97-AF65-F5344CB8AC3E}">
        <p14:creationId xmlns:p14="http://schemas.microsoft.com/office/powerpoint/2010/main" val="28942836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variants get reported clinically?</a:t>
            </a:r>
            <a:endParaRPr lang="en-US" dirty="0"/>
          </a:p>
        </p:txBody>
      </p:sp>
      <p:sp>
        <p:nvSpPr>
          <p:cNvPr id="3" name="Content Placeholder 2"/>
          <p:cNvSpPr>
            <a:spLocks noGrp="1"/>
          </p:cNvSpPr>
          <p:nvPr>
            <p:ph idx="1"/>
          </p:nvPr>
        </p:nvSpPr>
        <p:spPr/>
        <p:txBody>
          <a:bodyPr/>
          <a:lstStyle/>
          <a:p>
            <a:r>
              <a:rPr lang="en-US" dirty="0" smtClean="0"/>
              <a:t>Varies from lab to lab</a:t>
            </a:r>
          </a:p>
          <a:p>
            <a:endParaRPr lang="en-US" dirty="0" smtClean="0"/>
          </a:p>
          <a:p>
            <a:r>
              <a:rPr lang="en-US" dirty="0" smtClean="0"/>
              <a:t>Depends on test ordered:</a:t>
            </a:r>
          </a:p>
          <a:p>
            <a:pPr lvl="1"/>
            <a:r>
              <a:rPr lang="en-US" dirty="0"/>
              <a:t>T</a:t>
            </a:r>
            <a:r>
              <a:rPr lang="en-US" dirty="0" smtClean="0"/>
              <a:t>argeted gene tests/panel  </a:t>
            </a:r>
          </a:p>
          <a:p>
            <a:pPr lvl="1"/>
            <a:r>
              <a:rPr lang="en-US" dirty="0" smtClean="0"/>
              <a:t>Untargeted tests (exomes, genomes</a:t>
            </a:r>
            <a:r>
              <a:rPr lang="en-US" dirty="0" smtClean="0"/>
              <a:t>)</a:t>
            </a:r>
          </a:p>
          <a:p>
            <a:pPr lvl="1"/>
            <a:r>
              <a:rPr lang="en-US" dirty="0" smtClean="0"/>
              <a:t>Prenatal / Postnatal</a:t>
            </a:r>
          </a:p>
          <a:p>
            <a:pPr lvl="1"/>
            <a:r>
              <a:rPr lang="en-US" dirty="0" smtClean="0"/>
              <a:t>Screening vs. Testing</a:t>
            </a:r>
            <a:endParaRPr lang="en-US" dirty="0" smtClean="0"/>
          </a:p>
          <a:p>
            <a:pPr lvl="1"/>
            <a:endParaRPr lang="en-US" dirty="0"/>
          </a:p>
          <a:p>
            <a:r>
              <a:rPr lang="en-US" dirty="0" smtClean="0"/>
              <a:t>Carrier status?</a:t>
            </a:r>
          </a:p>
          <a:p>
            <a:endParaRPr lang="en-US" dirty="0"/>
          </a:p>
          <a:p>
            <a:r>
              <a:rPr lang="en-US" dirty="0" smtClean="0"/>
              <a:t>Secondary findings</a:t>
            </a:r>
            <a:r>
              <a:rPr lang="en-US" dirty="0" smtClean="0"/>
              <a:t>?</a:t>
            </a:r>
            <a:endParaRPr lang="en-US" dirty="0"/>
          </a:p>
        </p:txBody>
      </p:sp>
    </p:spTree>
    <p:extLst>
      <p:ext uri="{BB962C8B-B14F-4D97-AF65-F5344CB8AC3E}">
        <p14:creationId xmlns:p14="http://schemas.microsoft.com/office/powerpoint/2010/main" val="30288911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762000"/>
          </a:xfrm>
        </p:spPr>
        <p:txBody>
          <a:bodyPr>
            <a:normAutofit fontScale="90000"/>
          </a:bodyPr>
          <a:lstStyle/>
          <a:p>
            <a:r>
              <a:rPr lang="en-US" dirty="0" smtClean="0"/>
              <a:t>ACMG Reportable Secondary Findings</a:t>
            </a:r>
            <a:br>
              <a:rPr lang="en-US" dirty="0" smtClean="0"/>
            </a:b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ACMG curated list of genes where pathogenic variants in a healthy individual would change medical management</a:t>
            </a:r>
          </a:p>
          <a:p>
            <a:pPr lvl="1"/>
            <a:r>
              <a:rPr lang="en-US" dirty="0" smtClean="0"/>
              <a:t>Cancer susceptibility genes with early screening options</a:t>
            </a:r>
          </a:p>
          <a:p>
            <a:pPr lvl="1"/>
            <a:r>
              <a:rPr lang="en-US" dirty="0" smtClean="0"/>
              <a:t>Cardiac arrhythmia genes with medication options/possible defibrillators</a:t>
            </a:r>
          </a:p>
          <a:p>
            <a:pPr lvl="1"/>
            <a:r>
              <a:rPr lang="en-US" dirty="0" smtClean="0"/>
              <a:t>Serious potential drugs side effects where medication choices may prevent life threatening effects</a:t>
            </a:r>
          </a:p>
          <a:p>
            <a:pPr lvl="1"/>
            <a:r>
              <a:rPr lang="en-US" dirty="0" smtClean="0"/>
              <a:t>Treatable </a:t>
            </a:r>
            <a:r>
              <a:rPr lang="en-US" dirty="0" smtClean="0"/>
              <a:t>inborn errors of metabolism with late onset</a:t>
            </a:r>
          </a:p>
          <a:p>
            <a:pPr lvl="1"/>
            <a:endParaRPr lang="en-US" dirty="0" smtClean="0"/>
          </a:p>
          <a:p>
            <a:r>
              <a:rPr lang="en-US" dirty="0" smtClean="0"/>
              <a:t>Only Pathogenic / Likely Pathogenic variants returnable</a:t>
            </a:r>
          </a:p>
          <a:p>
            <a:r>
              <a:rPr lang="en-US" dirty="0" smtClean="0"/>
              <a:t>May not report </a:t>
            </a:r>
            <a:r>
              <a:rPr lang="en-US" smtClean="0"/>
              <a:t>uncertain variants</a:t>
            </a:r>
            <a:endParaRPr lang="en-US"/>
          </a:p>
          <a:p>
            <a:endParaRPr lang="en-US" dirty="0"/>
          </a:p>
          <a:p>
            <a:r>
              <a:rPr lang="en-US" dirty="0" smtClean="0"/>
              <a:t>Recommends people be offered option of receiving these results even if these are not included on indication for sequencing.   </a:t>
            </a:r>
          </a:p>
          <a:p>
            <a:endParaRPr lang="en-US" dirty="0"/>
          </a:p>
          <a:p>
            <a:r>
              <a:rPr lang="en-US" dirty="0" smtClean="0"/>
              <a:t>Some research studies will offer return of these results.</a:t>
            </a:r>
            <a:endParaRPr lang="en-US" dirty="0"/>
          </a:p>
        </p:txBody>
      </p:sp>
    </p:spTree>
    <p:extLst>
      <p:ext uri="{BB962C8B-B14F-4D97-AF65-F5344CB8AC3E}">
        <p14:creationId xmlns:p14="http://schemas.microsoft.com/office/powerpoint/2010/main" val="22813428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Clinicians Talk about Variants	</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Pathogenic </a:t>
            </a:r>
            <a:r>
              <a:rPr lang="en-US" dirty="0" smtClean="0">
                <a:sym typeface="Wingdings" panose="05000000000000000000" pitchFamily="2" charset="2"/>
              </a:rPr>
              <a:t> Most likely causes a </a:t>
            </a:r>
            <a:r>
              <a:rPr lang="en-US" dirty="0" smtClean="0">
                <a:sym typeface="Wingdings" panose="05000000000000000000" pitchFamily="2" charset="2"/>
              </a:rPr>
              <a:t>disease</a:t>
            </a:r>
          </a:p>
          <a:p>
            <a:pPr lvl="1"/>
            <a:r>
              <a:rPr lang="en-US" dirty="0" smtClean="0">
                <a:sym typeface="Wingdings" panose="05000000000000000000" pitchFamily="2" charset="2"/>
              </a:rPr>
              <a:t>Describes variant (not genotype)</a:t>
            </a:r>
            <a:endParaRPr lang="en-US" dirty="0" smtClean="0"/>
          </a:p>
          <a:p>
            <a:endParaRPr lang="en-US" dirty="0"/>
          </a:p>
          <a:p>
            <a:r>
              <a:rPr lang="en-US" dirty="0" smtClean="0"/>
              <a:t>Likely Pathogenic </a:t>
            </a:r>
            <a:r>
              <a:rPr lang="en-US" dirty="0" smtClean="0">
                <a:sym typeface="Wingdings" panose="05000000000000000000" pitchFamily="2" charset="2"/>
              </a:rPr>
              <a:t> Probably related to the disease, but can’t be </a:t>
            </a:r>
            <a:r>
              <a:rPr lang="en-US" dirty="0" smtClean="0">
                <a:sym typeface="Wingdings" panose="05000000000000000000" pitchFamily="2" charset="2"/>
              </a:rPr>
              <a:t>certain</a:t>
            </a:r>
          </a:p>
          <a:p>
            <a:pPr lvl="1"/>
            <a:r>
              <a:rPr lang="en-US" dirty="0" smtClean="0">
                <a:sym typeface="Wingdings" panose="05000000000000000000" pitchFamily="2" charset="2"/>
              </a:rPr>
              <a:t>In right clinical setting, can be considered the answer</a:t>
            </a:r>
            <a:endParaRPr lang="en-US" dirty="0" smtClean="0"/>
          </a:p>
          <a:p>
            <a:endParaRPr lang="en-US" dirty="0"/>
          </a:p>
          <a:p>
            <a:r>
              <a:rPr lang="en-US" dirty="0" smtClean="0"/>
              <a:t>Variant of uncertain significance </a:t>
            </a:r>
            <a:r>
              <a:rPr lang="en-US" dirty="0" smtClean="0">
                <a:sym typeface="Wingdings" panose="05000000000000000000" pitchFamily="2" charset="2"/>
              </a:rPr>
              <a:t> Not enough evidence to </a:t>
            </a:r>
            <a:r>
              <a:rPr lang="en-US" dirty="0" smtClean="0">
                <a:sym typeface="Wingdings" panose="05000000000000000000" pitchFamily="2" charset="2"/>
              </a:rPr>
              <a:t>judge</a:t>
            </a:r>
          </a:p>
          <a:p>
            <a:pPr lvl="1"/>
            <a:r>
              <a:rPr lang="en-US" dirty="0" smtClean="0">
                <a:sym typeface="Wingdings" panose="05000000000000000000" pitchFamily="2" charset="2"/>
              </a:rPr>
              <a:t>Challenging discussions and clinical reasoning</a:t>
            </a:r>
          </a:p>
          <a:p>
            <a:pPr lvl="1"/>
            <a:endParaRPr lang="en-US" dirty="0"/>
          </a:p>
          <a:p>
            <a:r>
              <a:rPr lang="en-US" dirty="0" smtClean="0"/>
              <a:t>Likely Benign </a:t>
            </a:r>
            <a:r>
              <a:rPr lang="en-US" dirty="0" smtClean="0">
                <a:sym typeface="Wingdings" panose="05000000000000000000" pitchFamily="2" charset="2"/>
              </a:rPr>
              <a:t> No reason to believe it causes a disease, but can’t be sure</a:t>
            </a:r>
            <a:endParaRPr lang="en-US" dirty="0" smtClean="0"/>
          </a:p>
          <a:p>
            <a:endParaRPr lang="en-US" dirty="0"/>
          </a:p>
          <a:p>
            <a:r>
              <a:rPr lang="en-US" dirty="0" smtClean="0"/>
              <a:t>Benign </a:t>
            </a:r>
            <a:r>
              <a:rPr lang="en-US" dirty="0" smtClean="0">
                <a:sym typeface="Wingdings" panose="05000000000000000000" pitchFamily="2" charset="2"/>
              </a:rPr>
              <a:t> Too Common to cause disease</a:t>
            </a:r>
            <a:endParaRPr lang="en-US" dirty="0"/>
          </a:p>
        </p:txBody>
      </p:sp>
    </p:spTree>
    <p:extLst>
      <p:ext uri="{BB962C8B-B14F-4D97-AF65-F5344CB8AC3E}">
        <p14:creationId xmlns:p14="http://schemas.microsoft.com/office/powerpoint/2010/main" val="19296549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ACMG Variant Classification Guidelines</a:t>
            </a:r>
            <a:endParaRPr lang="en-US"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57200" y="2145864"/>
            <a:ext cx="8229600" cy="37854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428885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Criteria Overview</a:t>
            </a:r>
            <a:endParaRPr lang="en-US" dirty="0"/>
          </a:p>
        </p:txBody>
      </p:sp>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627599" y="1600200"/>
            <a:ext cx="5888801"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18433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Very Strong Criteria</a:t>
            </a:r>
            <a:endParaRPr lang="en-US" dirty="0"/>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57200" y="2286000"/>
            <a:ext cx="8229600" cy="18621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621268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 the caveats</a:t>
            </a:r>
            <a:endParaRPr lang="en-US" dirty="0"/>
          </a:p>
        </p:txBody>
      </p:sp>
      <p:sp>
        <p:nvSpPr>
          <p:cNvPr id="3" name="Content Placeholder 2"/>
          <p:cNvSpPr>
            <a:spLocks noGrp="1"/>
          </p:cNvSpPr>
          <p:nvPr>
            <p:ph idx="1"/>
          </p:nvPr>
        </p:nvSpPr>
        <p:spPr/>
        <p:txBody>
          <a:bodyPr/>
          <a:lstStyle/>
          <a:p>
            <a:r>
              <a:rPr lang="en-US" b="1" dirty="0" smtClean="0"/>
              <a:t>Loss of function must be a known mechanism</a:t>
            </a:r>
          </a:p>
          <a:p>
            <a:endParaRPr lang="en-US" dirty="0"/>
          </a:p>
          <a:p>
            <a:r>
              <a:rPr lang="en-US" dirty="0" smtClean="0"/>
              <a:t>Variants </a:t>
            </a:r>
            <a:r>
              <a:rPr lang="en-US" dirty="0" smtClean="0"/>
              <a:t>that escape nonsense mediated decay</a:t>
            </a:r>
          </a:p>
          <a:p>
            <a:pPr lvl="1"/>
            <a:r>
              <a:rPr lang="en-US" dirty="0" smtClean="0"/>
              <a:t>Certain disease genes for example WHIM syndrome and FAM83H </a:t>
            </a:r>
            <a:r>
              <a:rPr lang="en-US" dirty="0" err="1" smtClean="0"/>
              <a:t>Amelogenisis</a:t>
            </a:r>
            <a:r>
              <a:rPr lang="en-US" dirty="0" smtClean="0"/>
              <a:t> </a:t>
            </a:r>
            <a:r>
              <a:rPr lang="en-US" dirty="0" smtClean="0"/>
              <a:t>imperfecta, </a:t>
            </a:r>
            <a:r>
              <a:rPr lang="en-US" dirty="0" smtClean="0"/>
              <a:t>truncation mutations lead to gain of function effect which are pathogenic while loss of function mutations are tolerable (at least in a heterozygous state)</a:t>
            </a:r>
          </a:p>
          <a:p>
            <a:endParaRPr lang="en-US" dirty="0"/>
          </a:p>
          <a:p>
            <a:r>
              <a:rPr lang="en-US" dirty="0" smtClean="0"/>
              <a:t>In-frame </a:t>
            </a:r>
            <a:r>
              <a:rPr lang="en-US" dirty="0" smtClean="0"/>
              <a:t>exon </a:t>
            </a:r>
            <a:r>
              <a:rPr lang="en-US" dirty="0" smtClean="0"/>
              <a:t>skipping</a:t>
            </a:r>
          </a:p>
          <a:p>
            <a:endParaRPr lang="en-US" dirty="0" smtClean="0"/>
          </a:p>
          <a:p>
            <a:r>
              <a:rPr lang="en-US" dirty="0" smtClean="0"/>
              <a:t>Minor Transcripts</a:t>
            </a:r>
            <a:endParaRPr lang="en-US" dirty="0" smtClean="0"/>
          </a:p>
          <a:p>
            <a:endParaRPr lang="en-US" dirty="0"/>
          </a:p>
          <a:p>
            <a:endParaRPr lang="en-US" dirty="0"/>
          </a:p>
        </p:txBody>
      </p:sp>
    </p:spTree>
    <p:extLst>
      <p:ext uri="{BB962C8B-B14F-4D97-AF65-F5344CB8AC3E}">
        <p14:creationId xmlns:p14="http://schemas.microsoft.com/office/powerpoint/2010/main" val="39631424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Strong Criteria</a:t>
            </a:r>
            <a:endParaRPr lang="en-US" dirty="0"/>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57200" y="2413235"/>
            <a:ext cx="8229600" cy="32507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32351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Moderate Criteria</a:t>
            </a:r>
            <a:endParaRPr lang="en-US"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33400" y="2057400"/>
            <a:ext cx="8229600" cy="26834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31286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Generation Sequencing</a:t>
            </a:r>
            <a:endParaRPr lang="en-US" dirty="0"/>
          </a:p>
        </p:txBody>
      </p:sp>
      <p:sp>
        <p:nvSpPr>
          <p:cNvPr id="3" name="Content Placeholder 2"/>
          <p:cNvSpPr>
            <a:spLocks noGrp="1"/>
          </p:cNvSpPr>
          <p:nvPr>
            <p:ph idx="1"/>
          </p:nvPr>
        </p:nvSpPr>
        <p:spPr/>
        <p:txBody>
          <a:bodyPr/>
          <a:lstStyle/>
          <a:p>
            <a:r>
              <a:rPr lang="en-US" b="1" dirty="0"/>
              <a:t>Next-generation sequencing</a:t>
            </a:r>
            <a:r>
              <a:rPr lang="en-US" dirty="0"/>
              <a:t> refers to non-Sanger-based high-throughput DNA sequencing technologies</a:t>
            </a:r>
            <a:r>
              <a:rPr lang="en-US" dirty="0" smtClean="0"/>
              <a:t>.</a:t>
            </a:r>
          </a:p>
          <a:p>
            <a:r>
              <a:rPr lang="en-US" dirty="0" smtClean="0"/>
              <a:t>Millions </a:t>
            </a:r>
            <a:r>
              <a:rPr lang="en-US" dirty="0"/>
              <a:t>or billions of DNA strands can be sequenced in </a:t>
            </a:r>
            <a:r>
              <a:rPr lang="en-US" dirty="0" smtClean="0"/>
              <a:t>parallel</a:t>
            </a:r>
          </a:p>
          <a:p>
            <a:endParaRPr lang="en-US" dirty="0"/>
          </a:p>
          <a:p>
            <a:r>
              <a:rPr lang="en-US" dirty="0" smtClean="0"/>
              <a:t>More </a:t>
            </a:r>
            <a:r>
              <a:rPr lang="en-US" dirty="0"/>
              <a:t>throughput and minimizing the need for the fragment-cloning methods that are often used in Sanger sequencing of </a:t>
            </a:r>
            <a:r>
              <a:rPr lang="en-US" dirty="0" smtClean="0"/>
              <a:t>genomes</a:t>
            </a:r>
            <a:endParaRPr lang="en-US" dirty="0"/>
          </a:p>
        </p:txBody>
      </p:sp>
    </p:spTree>
    <p:extLst>
      <p:ext uri="{BB962C8B-B14F-4D97-AF65-F5344CB8AC3E}">
        <p14:creationId xmlns:p14="http://schemas.microsoft.com/office/powerpoint/2010/main" val="174942290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Supporting Criteria</a:t>
            </a:r>
            <a:endParaRPr lang="en-US" dirty="0"/>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33400" y="2209800"/>
            <a:ext cx="8229600" cy="2382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343155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Benign Criteria</a:t>
            </a:r>
            <a:endParaRPr lang="en-US" dirty="0"/>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8984" y="1295400"/>
            <a:ext cx="8777891"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873507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Combining Criteria</a:t>
            </a:r>
            <a:endParaRPr lang="en-US" dirty="0"/>
          </a:p>
        </p:txBody>
      </p:sp>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000" y="1514310"/>
            <a:ext cx="4238625" cy="3324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9243" y="1981200"/>
            <a:ext cx="4238625" cy="3876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483888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Source of Information</a:t>
            </a:r>
            <a:endParaRPr lang="en-US" dirty="0"/>
          </a:p>
        </p:txBody>
      </p:sp>
      <p:sp>
        <p:nvSpPr>
          <p:cNvPr id="3" name="Content Placeholder 2"/>
          <p:cNvSpPr>
            <a:spLocks noGrp="1"/>
          </p:cNvSpPr>
          <p:nvPr>
            <p:ph idx="1"/>
          </p:nvPr>
        </p:nvSpPr>
        <p:spPr/>
        <p:txBody>
          <a:bodyPr>
            <a:normAutofit fontScale="77500" lnSpcReduction="20000"/>
          </a:bodyPr>
          <a:lstStyle/>
          <a:p>
            <a:r>
              <a:rPr lang="en-US" dirty="0" err="1" smtClean="0"/>
              <a:t>Annovar</a:t>
            </a:r>
            <a:r>
              <a:rPr lang="en-US" dirty="0"/>
              <a:t> </a:t>
            </a:r>
            <a:r>
              <a:rPr lang="en-US" dirty="0" smtClean="0"/>
              <a:t>/ VEP / </a:t>
            </a:r>
            <a:r>
              <a:rPr lang="en-US" dirty="0" err="1" smtClean="0"/>
              <a:t>SnpEff</a:t>
            </a:r>
            <a:r>
              <a:rPr lang="en-US" dirty="0" smtClean="0"/>
              <a:t>/ </a:t>
            </a:r>
            <a:r>
              <a:rPr lang="en-US" dirty="0" err="1" smtClean="0"/>
              <a:t>etc</a:t>
            </a:r>
            <a:endParaRPr lang="en-US" dirty="0" smtClean="0"/>
          </a:p>
          <a:p>
            <a:pPr lvl="1"/>
            <a:r>
              <a:rPr lang="en-US" dirty="0" smtClean="0"/>
              <a:t>Variant annotations (Computational predictors, population frequencies)</a:t>
            </a:r>
          </a:p>
          <a:p>
            <a:pPr lvl="1"/>
            <a:r>
              <a:rPr lang="en-US" dirty="0" smtClean="0"/>
              <a:t>SIFT, </a:t>
            </a:r>
            <a:r>
              <a:rPr lang="en-US" dirty="0" err="1" smtClean="0"/>
              <a:t>Polyphen</a:t>
            </a:r>
            <a:r>
              <a:rPr lang="en-US" dirty="0" smtClean="0"/>
              <a:t>, CADD, </a:t>
            </a:r>
            <a:r>
              <a:rPr lang="en-US" dirty="0" err="1" smtClean="0"/>
              <a:t>etc</a:t>
            </a:r>
            <a:r>
              <a:rPr lang="en-US" dirty="0" smtClean="0"/>
              <a:t>…</a:t>
            </a:r>
          </a:p>
          <a:p>
            <a:pPr lvl="1"/>
            <a:r>
              <a:rPr lang="en-US" dirty="0" smtClean="0"/>
              <a:t>Splice prediction</a:t>
            </a:r>
          </a:p>
          <a:p>
            <a:endParaRPr lang="en-US" dirty="0"/>
          </a:p>
          <a:p>
            <a:r>
              <a:rPr lang="en-US" dirty="0" err="1" smtClean="0"/>
              <a:t>Exac</a:t>
            </a:r>
            <a:r>
              <a:rPr lang="en-US" dirty="0" smtClean="0"/>
              <a:t> / </a:t>
            </a:r>
            <a:r>
              <a:rPr lang="en-US" dirty="0" err="1" smtClean="0"/>
              <a:t>Gnomad</a:t>
            </a:r>
            <a:endParaRPr lang="en-US" dirty="0" smtClean="0"/>
          </a:p>
          <a:p>
            <a:pPr lvl="1"/>
            <a:r>
              <a:rPr lang="en-US" dirty="0" smtClean="0"/>
              <a:t>Population Frequencies</a:t>
            </a:r>
          </a:p>
          <a:p>
            <a:pPr lvl="1"/>
            <a:endParaRPr lang="en-US" dirty="0"/>
          </a:p>
          <a:p>
            <a:r>
              <a:rPr lang="en-US" dirty="0" err="1" smtClean="0"/>
              <a:t>Varsome</a:t>
            </a:r>
            <a:r>
              <a:rPr lang="en-US" dirty="0" smtClean="0"/>
              <a:t>, </a:t>
            </a:r>
            <a:r>
              <a:rPr lang="en-US" dirty="0" err="1" smtClean="0"/>
              <a:t>etc</a:t>
            </a:r>
            <a:r>
              <a:rPr lang="en-US" dirty="0" smtClean="0"/>
              <a:t> </a:t>
            </a:r>
          </a:p>
          <a:p>
            <a:pPr lvl="1"/>
            <a:r>
              <a:rPr lang="en-US" dirty="0" smtClean="0"/>
              <a:t>Variant annotations in web interface</a:t>
            </a:r>
          </a:p>
          <a:p>
            <a:endParaRPr lang="en-US" dirty="0"/>
          </a:p>
          <a:p>
            <a:r>
              <a:rPr lang="en-US" dirty="0" smtClean="0"/>
              <a:t>UCSC genome browser</a:t>
            </a:r>
          </a:p>
          <a:p>
            <a:endParaRPr lang="en-US" dirty="0" smtClean="0"/>
          </a:p>
          <a:p>
            <a:r>
              <a:rPr lang="en-US" dirty="0" err="1" smtClean="0"/>
              <a:t>Uniprot</a:t>
            </a:r>
            <a:endParaRPr lang="en-US" dirty="0" smtClean="0"/>
          </a:p>
          <a:p>
            <a:endParaRPr lang="en-US" dirty="0"/>
          </a:p>
          <a:p>
            <a:r>
              <a:rPr lang="en-US" dirty="0" err="1" smtClean="0"/>
              <a:t>Clinvar</a:t>
            </a:r>
            <a:endParaRPr lang="en-US" dirty="0" smtClean="0"/>
          </a:p>
          <a:p>
            <a:pPr lvl="1"/>
            <a:r>
              <a:rPr lang="en-US" dirty="0" smtClean="0"/>
              <a:t>Previously classified variants</a:t>
            </a:r>
          </a:p>
        </p:txBody>
      </p:sp>
    </p:spTree>
    <p:extLst>
      <p:ext uri="{BB962C8B-B14F-4D97-AF65-F5344CB8AC3E}">
        <p14:creationId xmlns:p14="http://schemas.microsoft.com/office/powerpoint/2010/main" val="23341405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Mutation and Variant Databases</a:t>
            </a:r>
            <a:endParaRPr lang="en-US"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34068" y="1600200"/>
            <a:ext cx="5275864"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086047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Silico Prediction tools</a:t>
            </a:r>
            <a:endParaRPr lang="en-US" dirty="0"/>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34778" y="1600200"/>
            <a:ext cx="4674443"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014695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GNOMAD </a:t>
            </a:r>
            <a:r>
              <a:rPr lang="en-US" dirty="0" err="1" smtClean="0"/>
              <a:t>View:CFTR</a:t>
            </a:r>
            <a:endParaRPr lang="en-US" dirty="0"/>
          </a:p>
        </p:txBody>
      </p:sp>
      <p:pic>
        <p:nvPicPr>
          <p:cNvPr id="2051"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1821996"/>
            <a:ext cx="8229600" cy="44332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274774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t>
            </a:r>
            <a:r>
              <a:rPr lang="en-US" dirty="0" err="1" smtClean="0"/>
              <a:t>Gnomad</a:t>
            </a:r>
            <a:r>
              <a:rPr lang="en-US" dirty="0" smtClean="0"/>
              <a:t> View:DEAF1</a:t>
            </a:r>
            <a:endParaRPr lang="en-US" dirty="0"/>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1829885"/>
            <a:ext cx="8229600" cy="44174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762585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609791219"/>
              </p:ext>
            </p:extLst>
          </p:nvPr>
        </p:nvGraphicFramePr>
        <p:xfrm>
          <a:off x="609600" y="1143000"/>
          <a:ext cx="8077200" cy="5972810"/>
        </p:xfrm>
        <a:graphic>
          <a:graphicData uri="http://schemas.openxmlformats.org/drawingml/2006/table">
            <a:tbl>
              <a:tblPr firstRow="1" firstCol="1" bandRow="1">
                <a:tableStyleId>{69012ECD-51FC-41F1-AA8D-1B2483CD663E}</a:tableStyleId>
              </a:tblPr>
              <a:tblGrid>
                <a:gridCol w="2362200"/>
                <a:gridCol w="2133600"/>
                <a:gridCol w="3581400"/>
              </a:tblGrid>
              <a:tr h="609393">
                <a:tc>
                  <a:txBody>
                    <a:bodyPr/>
                    <a:lstStyle/>
                    <a:p>
                      <a:pPr marL="0" marR="0" algn="ctr">
                        <a:lnSpc>
                          <a:spcPct val="107000"/>
                        </a:lnSpc>
                        <a:spcBef>
                          <a:spcPts val="0"/>
                        </a:spcBef>
                        <a:spcAft>
                          <a:spcPts val="0"/>
                        </a:spcAft>
                      </a:pPr>
                      <a:r>
                        <a:rPr lang="en-US" sz="2000" b="1" dirty="0">
                          <a:effectLst/>
                          <a:latin typeface="+mn-lt"/>
                          <a:ea typeface="Calibri" panose="020F0502020204030204" pitchFamily="34" charset="0"/>
                          <a:cs typeface="Times New Roman" panose="02020603050405020304" pitchFamily="18" charset="0"/>
                        </a:rPr>
                        <a:t>Clinical Features</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dirty="0">
                          <a:effectLst/>
                          <a:latin typeface="+mn-lt"/>
                          <a:ea typeface="Calibri" panose="020F0502020204030204" pitchFamily="34" charset="0"/>
                          <a:cs typeface="Times New Roman" panose="02020603050405020304" pitchFamily="18" charset="0"/>
                        </a:rPr>
                        <a:t>Previous Genetic Testing</a:t>
                      </a: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i="0" dirty="0" smtClean="0">
                          <a:effectLst/>
                        </a:rPr>
                        <a:t>Exome</a:t>
                      </a:r>
                      <a:r>
                        <a:rPr lang="en-US" sz="2000" i="1" dirty="0" smtClean="0">
                          <a:effectLst/>
                        </a:rPr>
                        <a:t> de novo </a:t>
                      </a:r>
                      <a:r>
                        <a:rPr lang="en-US" sz="2000" dirty="0" smtClean="0">
                          <a:effectLst/>
                        </a:rPr>
                        <a:t>variants</a:t>
                      </a:r>
                    </a:p>
                    <a:p>
                      <a:pPr marL="0" marR="0" algn="ctr">
                        <a:lnSpc>
                          <a:spcPct val="107000"/>
                        </a:lnSpc>
                        <a:spcBef>
                          <a:spcPts val="0"/>
                        </a:spcBef>
                        <a:spcAft>
                          <a:spcPts val="0"/>
                        </a:spcAft>
                      </a:pPr>
                      <a:r>
                        <a:rPr lang="en-US" sz="1800" dirty="0" smtClean="0">
                          <a:effectLst/>
                        </a:rPr>
                        <a:t>(filtering CADD &gt; 20, </a:t>
                      </a:r>
                      <a:r>
                        <a:rPr lang="en-US" sz="1800" dirty="0" err="1" smtClean="0">
                          <a:effectLst/>
                        </a:rPr>
                        <a:t>ExAC</a:t>
                      </a:r>
                      <a:r>
                        <a:rPr lang="en-US" sz="1800" dirty="0" smtClean="0">
                          <a:effectLst/>
                        </a:rPr>
                        <a:t> </a:t>
                      </a:r>
                      <a:r>
                        <a:rPr lang="en-US" sz="1800" dirty="0" err="1" smtClean="0">
                          <a:effectLst/>
                        </a:rPr>
                        <a:t>freq</a:t>
                      </a:r>
                      <a:r>
                        <a:rPr lang="en-US" sz="1800" dirty="0" smtClean="0">
                          <a:effectLst/>
                        </a:rPr>
                        <a:t> &lt; 0.001)</a:t>
                      </a:r>
                      <a:endParaRPr lang="en-US" sz="18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marL="51435" marR="5143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295601">
                <a:tc>
                  <a:txBody>
                    <a:bodyPr/>
                    <a:lstStyle/>
                    <a:p>
                      <a:pPr marL="166688" marR="0" lvl="0" indent="-166688">
                        <a:lnSpc>
                          <a:spcPct val="100000"/>
                        </a:lnSpc>
                        <a:spcBef>
                          <a:spcPts val="600"/>
                        </a:spcBef>
                        <a:spcAft>
                          <a:spcPts val="0"/>
                        </a:spcAft>
                        <a:buFont typeface="Wingdings" panose="05000000000000000000" pitchFamily="2" charset="2"/>
                        <a:buChar char="§"/>
                      </a:pPr>
                      <a:endParaRPr lang="en-US" sz="600" b="1" dirty="0" smtClean="0">
                        <a:solidFill>
                          <a:srgbClr val="0000FF"/>
                        </a:solidFill>
                        <a:effectLst/>
                        <a:latin typeface="+mn-lt"/>
                        <a:ea typeface="Calibri" panose="020F0502020204030204" pitchFamily="34" charset="0"/>
                        <a:cs typeface="Times New Roman" panose="02020603050405020304" pitchFamily="18" charset="0"/>
                      </a:endParaRPr>
                    </a:p>
                    <a:p>
                      <a:pPr marL="166688" marR="0" lvl="0" indent="-166688">
                        <a:lnSpc>
                          <a:spcPct val="100000"/>
                        </a:lnSpc>
                        <a:spcBef>
                          <a:spcPts val="600"/>
                        </a:spcBef>
                        <a:spcAft>
                          <a:spcPts val="0"/>
                        </a:spcAft>
                        <a:buFont typeface="Wingdings" panose="05000000000000000000" pitchFamily="2" charset="2"/>
                        <a:buChar char="§"/>
                      </a:pPr>
                      <a:r>
                        <a:rPr lang="en-US" sz="1600" b="1" dirty="0" smtClean="0">
                          <a:solidFill>
                            <a:srgbClr val="0000FF"/>
                          </a:solidFill>
                          <a:effectLst/>
                          <a:latin typeface="+mn-lt"/>
                          <a:ea typeface="Calibri" panose="020F0502020204030204" pitchFamily="34" charset="0"/>
                          <a:cs typeface="Times New Roman" panose="02020603050405020304" pitchFamily="18" charset="0"/>
                        </a:rPr>
                        <a:t>DD/ID</a:t>
                      </a:r>
                      <a:endParaRPr lang="en-US" sz="1600" b="1" dirty="0">
                        <a:solidFill>
                          <a:srgbClr val="0000FF"/>
                        </a:solidFill>
                        <a:effectLst/>
                        <a:latin typeface="+mn-lt"/>
                        <a:ea typeface="Calibri" panose="020F0502020204030204" pitchFamily="34" charset="0"/>
                        <a:cs typeface="Times New Roman" panose="02020603050405020304" pitchFamily="18" charset="0"/>
                      </a:endParaRPr>
                    </a:p>
                    <a:p>
                      <a:pPr marL="166688" marR="0" lvl="0" indent="-166688">
                        <a:lnSpc>
                          <a:spcPct val="100000"/>
                        </a:lnSpc>
                        <a:spcBef>
                          <a:spcPts val="600"/>
                        </a:spcBef>
                        <a:spcAft>
                          <a:spcPts val="0"/>
                        </a:spcAft>
                        <a:buFont typeface="Wingdings" panose="05000000000000000000" pitchFamily="2" charset="2"/>
                        <a:buChar char="§"/>
                      </a:pPr>
                      <a:r>
                        <a:rPr lang="en-US" sz="1600" b="1" dirty="0" smtClean="0">
                          <a:solidFill>
                            <a:srgbClr val="0000FF"/>
                          </a:solidFill>
                          <a:effectLst/>
                          <a:latin typeface="+mn-lt"/>
                          <a:ea typeface="Calibri" panose="020F0502020204030204" pitchFamily="34" charset="0"/>
                          <a:cs typeface="Times New Roman" panose="02020603050405020304" pitchFamily="18" charset="0"/>
                        </a:rPr>
                        <a:t>Obesity</a:t>
                      </a:r>
                      <a:endParaRPr lang="en-US" sz="1600" b="1" dirty="0">
                        <a:solidFill>
                          <a:srgbClr val="0000FF"/>
                        </a:solidFill>
                        <a:effectLst/>
                        <a:latin typeface="+mn-lt"/>
                        <a:ea typeface="Calibri" panose="020F0502020204030204" pitchFamily="34" charset="0"/>
                        <a:cs typeface="Times New Roman" panose="02020603050405020304" pitchFamily="18" charset="0"/>
                      </a:endParaRPr>
                    </a:p>
                    <a:p>
                      <a:pPr marL="166688" marR="0" lvl="0" indent="-166688">
                        <a:lnSpc>
                          <a:spcPct val="100000"/>
                        </a:lnSpc>
                        <a:spcBef>
                          <a:spcPts val="600"/>
                        </a:spcBef>
                        <a:spcAft>
                          <a:spcPts val="0"/>
                        </a:spcAft>
                        <a:buFont typeface="Wingdings" panose="05000000000000000000" pitchFamily="2" charset="2"/>
                        <a:buChar char="§"/>
                      </a:pPr>
                      <a:r>
                        <a:rPr lang="en-US" sz="1600" b="1" dirty="0" err="1">
                          <a:effectLst/>
                          <a:latin typeface="+mn-lt"/>
                          <a:ea typeface="Calibri" panose="020F0502020204030204" pitchFamily="34" charset="0"/>
                          <a:cs typeface="Times New Roman" panose="02020603050405020304" pitchFamily="18" charset="0"/>
                        </a:rPr>
                        <a:t>Upslanting</a:t>
                      </a:r>
                      <a:r>
                        <a:rPr lang="en-US" sz="1600" b="1" dirty="0">
                          <a:effectLst/>
                          <a:latin typeface="+mn-lt"/>
                          <a:ea typeface="Calibri" panose="020F0502020204030204" pitchFamily="34" charset="0"/>
                          <a:cs typeface="Times New Roman" panose="02020603050405020304" pitchFamily="18" charset="0"/>
                        </a:rPr>
                        <a:t> palpebral fissures</a:t>
                      </a:r>
                    </a:p>
                    <a:p>
                      <a:pPr marL="166688" marR="0" lvl="0" indent="-166688">
                        <a:lnSpc>
                          <a:spcPct val="100000"/>
                        </a:lnSpc>
                        <a:spcBef>
                          <a:spcPts val="600"/>
                        </a:spcBef>
                        <a:spcAft>
                          <a:spcPts val="0"/>
                        </a:spcAft>
                        <a:buFont typeface="Wingdings" panose="05000000000000000000" pitchFamily="2" charset="2"/>
                        <a:buChar char="§"/>
                      </a:pPr>
                      <a:r>
                        <a:rPr lang="en-US" sz="1600" b="1" dirty="0" err="1">
                          <a:effectLst/>
                          <a:latin typeface="+mn-lt"/>
                          <a:ea typeface="Calibri" panose="020F0502020204030204" pitchFamily="34" charset="0"/>
                          <a:cs typeface="Times New Roman" panose="02020603050405020304" pitchFamily="18" charset="0"/>
                        </a:rPr>
                        <a:t>Epicanthal</a:t>
                      </a:r>
                      <a:r>
                        <a:rPr lang="en-US" sz="1600" b="1" dirty="0">
                          <a:effectLst/>
                          <a:latin typeface="+mn-lt"/>
                          <a:ea typeface="Calibri" panose="020F0502020204030204" pitchFamily="34" charset="0"/>
                          <a:cs typeface="Times New Roman" panose="02020603050405020304" pitchFamily="18" charset="0"/>
                        </a:rPr>
                        <a:t> folds</a:t>
                      </a:r>
                    </a:p>
                    <a:p>
                      <a:pPr marL="166688" marR="0" lvl="0" indent="-166688">
                        <a:lnSpc>
                          <a:spcPct val="100000"/>
                        </a:lnSpc>
                        <a:spcBef>
                          <a:spcPts val="600"/>
                        </a:spcBef>
                        <a:spcAft>
                          <a:spcPts val="0"/>
                        </a:spcAft>
                        <a:buFont typeface="Wingdings" panose="05000000000000000000" pitchFamily="2" charset="2"/>
                        <a:buChar char="§"/>
                      </a:pPr>
                      <a:r>
                        <a:rPr lang="en-US" sz="1600" b="1" dirty="0">
                          <a:solidFill>
                            <a:srgbClr val="0000FF"/>
                          </a:solidFill>
                          <a:effectLst/>
                          <a:latin typeface="+mn-lt"/>
                          <a:ea typeface="Calibri" panose="020F0502020204030204" pitchFamily="34" charset="0"/>
                          <a:cs typeface="Times New Roman" panose="02020603050405020304" pitchFamily="18" charset="0"/>
                        </a:rPr>
                        <a:t>Broad nasal bridge</a:t>
                      </a:r>
                    </a:p>
                    <a:p>
                      <a:pPr marL="166688" marR="0" lvl="0" indent="-166688">
                        <a:lnSpc>
                          <a:spcPct val="100000"/>
                        </a:lnSpc>
                        <a:spcBef>
                          <a:spcPts val="600"/>
                        </a:spcBef>
                        <a:spcAft>
                          <a:spcPts val="0"/>
                        </a:spcAft>
                        <a:buFont typeface="Wingdings" panose="05000000000000000000" pitchFamily="2" charset="2"/>
                        <a:buChar char="§"/>
                      </a:pPr>
                      <a:r>
                        <a:rPr lang="en-US" sz="1600" b="1" dirty="0" err="1">
                          <a:effectLst/>
                          <a:latin typeface="+mn-lt"/>
                          <a:ea typeface="Calibri" panose="020F0502020204030204" pitchFamily="34" charset="0"/>
                          <a:cs typeface="Times New Roman" panose="02020603050405020304" pitchFamily="18" charset="0"/>
                        </a:rPr>
                        <a:t>Micrognathia</a:t>
                      </a:r>
                      <a:endParaRPr lang="en-US" sz="1600" b="1" dirty="0">
                        <a:effectLst/>
                        <a:latin typeface="+mn-lt"/>
                        <a:ea typeface="Calibri" panose="020F0502020204030204" pitchFamily="34" charset="0"/>
                        <a:cs typeface="Times New Roman" panose="02020603050405020304" pitchFamily="18" charset="0"/>
                      </a:endParaRPr>
                    </a:p>
                    <a:p>
                      <a:pPr marL="166688" marR="0" lvl="0" indent="-166688" algn="l" defTabSz="914400" rtl="0" eaLnBrk="1" fontAlgn="auto" latinLnBrk="0" hangingPunct="1">
                        <a:lnSpc>
                          <a:spcPct val="100000"/>
                        </a:lnSpc>
                        <a:spcBef>
                          <a:spcPts val="600"/>
                        </a:spcBef>
                        <a:spcAft>
                          <a:spcPts val="0"/>
                        </a:spcAft>
                        <a:buClrTx/>
                        <a:buSzTx/>
                        <a:buFont typeface="Wingdings" panose="05000000000000000000" pitchFamily="2" charset="2"/>
                        <a:buChar char="§"/>
                        <a:tabLst/>
                        <a:defRPr/>
                      </a:pPr>
                      <a:r>
                        <a:rPr lang="en-US" sz="1600" b="1" dirty="0" err="1" smtClean="0">
                          <a:effectLst/>
                          <a:latin typeface="+mn-lt"/>
                          <a:ea typeface="Calibri" panose="020F0502020204030204" pitchFamily="34" charset="0"/>
                          <a:cs typeface="Times New Roman" panose="02020603050405020304" pitchFamily="18" charset="0"/>
                        </a:rPr>
                        <a:t>Hypotonia</a:t>
                      </a:r>
                      <a:endParaRPr lang="en-US" sz="1600" b="1" dirty="0" smtClean="0">
                        <a:effectLst/>
                        <a:latin typeface="+mn-lt"/>
                        <a:ea typeface="Calibri" panose="020F0502020204030204" pitchFamily="34" charset="0"/>
                        <a:cs typeface="Times New Roman" panose="02020603050405020304" pitchFamily="18" charset="0"/>
                      </a:endParaRPr>
                    </a:p>
                    <a:p>
                      <a:pPr marL="166688" marR="0" lvl="0" indent="-166688" algn="l" defTabSz="914400" rtl="0" eaLnBrk="1" fontAlgn="auto" latinLnBrk="0" hangingPunct="1">
                        <a:lnSpc>
                          <a:spcPct val="100000"/>
                        </a:lnSpc>
                        <a:spcBef>
                          <a:spcPts val="600"/>
                        </a:spcBef>
                        <a:spcAft>
                          <a:spcPts val="0"/>
                        </a:spcAft>
                        <a:buClrTx/>
                        <a:buSzTx/>
                        <a:buFont typeface="Wingdings" panose="05000000000000000000" pitchFamily="2" charset="2"/>
                        <a:buChar char="§"/>
                        <a:tabLst/>
                        <a:defRPr/>
                      </a:pPr>
                      <a:r>
                        <a:rPr lang="en-US" sz="1600" b="1" dirty="0" smtClean="0">
                          <a:solidFill>
                            <a:srgbClr val="0000FF"/>
                          </a:solidFill>
                          <a:effectLst/>
                          <a:latin typeface="+mn-lt"/>
                          <a:ea typeface="Calibri" panose="020F0502020204030204" pitchFamily="34" charset="0"/>
                          <a:cs typeface="Times New Roman" panose="02020603050405020304" pitchFamily="18" charset="0"/>
                        </a:rPr>
                        <a:t>Sleep concerns </a:t>
                      </a:r>
                    </a:p>
                    <a:p>
                      <a:pPr marL="166688" marR="0" lvl="0" indent="-166688" algn="l" defTabSz="914400" rtl="0" eaLnBrk="1" fontAlgn="auto" latinLnBrk="0" hangingPunct="1">
                        <a:lnSpc>
                          <a:spcPct val="100000"/>
                        </a:lnSpc>
                        <a:spcBef>
                          <a:spcPts val="600"/>
                        </a:spcBef>
                        <a:spcAft>
                          <a:spcPts val="0"/>
                        </a:spcAft>
                        <a:buClrTx/>
                        <a:buSzTx/>
                        <a:buFont typeface="Wingdings" panose="05000000000000000000" pitchFamily="2" charset="2"/>
                        <a:buChar char="§"/>
                        <a:tabLst/>
                        <a:defRPr/>
                      </a:pPr>
                      <a:r>
                        <a:rPr lang="en-US" sz="1600" b="1" dirty="0" smtClean="0">
                          <a:solidFill>
                            <a:schemeClr val="tx1"/>
                          </a:solidFill>
                          <a:effectLst/>
                          <a:latin typeface="+mn-lt"/>
                          <a:ea typeface="Calibri" panose="020F0502020204030204" pitchFamily="34" charset="0"/>
                          <a:cs typeface="Times New Roman" panose="02020603050405020304" pitchFamily="18" charset="0"/>
                        </a:rPr>
                        <a:t>Sleep disordered breathing</a:t>
                      </a:r>
                    </a:p>
                    <a:p>
                      <a:pPr marL="166688" marR="0" lvl="0" indent="-166688">
                        <a:lnSpc>
                          <a:spcPct val="100000"/>
                        </a:lnSpc>
                        <a:spcBef>
                          <a:spcPts val="600"/>
                        </a:spcBef>
                        <a:spcAft>
                          <a:spcPts val="0"/>
                        </a:spcAft>
                        <a:buFont typeface="Wingdings" panose="05000000000000000000" pitchFamily="2" charset="2"/>
                        <a:buChar char="§"/>
                      </a:pPr>
                      <a:r>
                        <a:rPr lang="en-US" sz="1600" b="1" dirty="0" smtClean="0">
                          <a:solidFill>
                            <a:srgbClr val="0000FF"/>
                          </a:solidFill>
                          <a:effectLst/>
                          <a:latin typeface="+mn-lt"/>
                          <a:ea typeface="Calibri" panose="020F0502020204030204" pitchFamily="34" charset="0"/>
                          <a:cs typeface="Times New Roman" panose="02020603050405020304" pitchFamily="18" charset="0"/>
                        </a:rPr>
                        <a:t>Behavioral issues</a:t>
                      </a:r>
                    </a:p>
                    <a:p>
                      <a:pPr marL="166688" marR="0" lvl="0" indent="-166688" algn="l" defTabSz="914400" rtl="0" eaLnBrk="1" fontAlgn="auto" latinLnBrk="0" hangingPunct="1">
                        <a:lnSpc>
                          <a:spcPct val="100000"/>
                        </a:lnSpc>
                        <a:spcBef>
                          <a:spcPts val="600"/>
                        </a:spcBef>
                        <a:spcAft>
                          <a:spcPts val="0"/>
                        </a:spcAft>
                        <a:buClrTx/>
                        <a:buSzTx/>
                        <a:buFont typeface="Wingdings" panose="05000000000000000000" pitchFamily="2" charset="2"/>
                        <a:buChar char="§"/>
                        <a:tabLst/>
                        <a:defRPr/>
                      </a:pPr>
                      <a:r>
                        <a:rPr lang="en-US" sz="1600" b="1" dirty="0" smtClean="0">
                          <a:effectLst/>
                          <a:latin typeface="+mn-lt"/>
                          <a:ea typeface="Calibri" panose="020F0502020204030204" pitchFamily="34" charset="0"/>
                          <a:cs typeface="Times New Roman" panose="02020603050405020304" pitchFamily="18" charset="0"/>
                        </a:rPr>
                        <a:t>Volatile mood</a:t>
                      </a:r>
                    </a:p>
                    <a:p>
                      <a:pPr marL="166688" marR="0" lvl="0" indent="-166688" algn="l" defTabSz="914400" rtl="0" eaLnBrk="1" fontAlgn="auto" latinLnBrk="0" hangingPunct="1">
                        <a:lnSpc>
                          <a:spcPct val="100000"/>
                        </a:lnSpc>
                        <a:spcBef>
                          <a:spcPts val="600"/>
                        </a:spcBef>
                        <a:spcAft>
                          <a:spcPts val="0"/>
                        </a:spcAft>
                        <a:buClrTx/>
                        <a:buSzTx/>
                        <a:buFont typeface="Wingdings" panose="05000000000000000000" pitchFamily="2" charset="2"/>
                        <a:buChar char="§"/>
                        <a:tabLst/>
                        <a:defRPr/>
                      </a:pPr>
                      <a:r>
                        <a:rPr lang="en-US" sz="1600" b="1" dirty="0" smtClean="0">
                          <a:effectLst/>
                          <a:latin typeface="+mn-lt"/>
                          <a:ea typeface="Calibri" panose="020F0502020204030204" pitchFamily="34" charset="0"/>
                          <a:cs typeface="Times New Roman" panose="02020603050405020304" pitchFamily="18" charset="0"/>
                        </a:rPr>
                        <a:t>Sensory issues</a:t>
                      </a:r>
                    </a:p>
                    <a:p>
                      <a:pPr marL="166688" marR="0" lvl="0" indent="-166688">
                        <a:lnSpc>
                          <a:spcPct val="100000"/>
                        </a:lnSpc>
                        <a:spcBef>
                          <a:spcPts val="600"/>
                        </a:spcBef>
                        <a:spcAft>
                          <a:spcPts val="0"/>
                        </a:spcAft>
                        <a:buFont typeface="Wingdings" panose="05000000000000000000" pitchFamily="2" charset="2"/>
                        <a:buChar char="§"/>
                      </a:pPr>
                      <a:endParaRPr lang="en-US" sz="1600" b="1" dirty="0" smtClean="0">
                        <a:effectLst/>
                        <a:latin typeface="+mn-lt"/>
                        <a:ea typeface="Calibri" panose="020F0502020204030204" pitchFamily="34" charset="0"/>
                        <a:cs typeface="Times New Roman" panose="02020603050405020304" pitchFamily="18" charset="0"/>
                      </a:endParaRPr>
                    </a:p>
                    <a:p>
                      <a:pPr marL="166688" marR="0" lvl="0" indent="-166688">
                        <a:lnSpc>
                          <a:spcPct val="100000"/>
                        </a:lnSpc>
                        <a:spcBef>
                          <a:spcPts val="600"/>
                        </a:spcBef>
                        <a:spcAft>
                          <a:spcPts val="0"/>
                        </a:spcAft>
                        <a:buFont typeface="Wingdings" panose="05000000000000000000" pitchFamily="2" charset="2"/>
                        <a:buChar char="§"/>
                      </a:pPr>
                      <a:endParaRPr lang="en-US" sz="1600" b="1" dirty="0">
                        <a:effectLst/>
                        <a:latin typeface="+mn-lt"/>
                        <a:ea typeface="Calibri" panose="020F0502020204030204" pitchFamily="34" charset="0"/>
                        <a:cs typeface="Times New Roman" panose="02020603050405020304" pitchFamily="18" charset="0"/>
                      </a:endParaRPr>
                    </a:p>
                  </a:txBody>
                  <a:tcPr marL="51435" marR="514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marL="166688" marR="0" indent="-166688">
                        <a:lnSpc>
                          <a:spcPct val="100000"/>
                        </a:lnSpc>
                        <a:spcBef>
                          <a:spcPts val="0"/>
                        </a:spcBef>
                        <a:spcAft>
                          <a:spcPts val="0"/>
                        </a:spcAft>
                        <a:buFont typeface="Wingdings" panose="05000000000000000000" pitchFamily="2" charset="2"/>
                        <a:buChar char="§"/>
                      </a:pPr>
                      <a:endParaRPr lang="en-US" sz="600" b="1" dirty="0" smtClean="0">
                        <a:effectLst/>
                        <a:latin typeface="+mn-lt"/>
                        <a:ea typeface="Calibri" panose="020F0502020204030204" pitchFamily="34" charset="0"/>
                        <a:cs typeface="Times New Roman" panose="02020603050405020304" pitchFamily="18" charset="0"/>
                      </a:endParaRPr>
                    </a:p>
                    <a:p>
                      <a:pPr marL="166688" marR="0" indent="-166688">
                        <a:lnSpc>
                          <a:spcPct val="100000"/>
                        </a:lnSpc>
                        <a:spcBef>
                          <a:spcPts val="0"/>
                        </a:spcBef>
                        <a:spcAft>
                          <a:spcPts val="0"/>
                        </a:spcAft>
                        <a:buFont typeface="Wingdings" panose="05000000000000000000" pitchFamily="2" charset="2"/>
                        <a:buChar char="§"/>
                      </a:pPr>
                      <a:r>
                        <a:rPr lang="en-US" sz="1600" b="1" dirty="0" smtClean="0">
                          <a:effectLst/>
                          <a:latin typeface="+mn-lt"/>
                          <a:ea typeface="Calibri" panose="020F0502020204030204" pitchFamily="34" charset="0"/>
                          <a:cs typeface="Times New Roman" panose="02020603050405020304" pitchFamily="18" charset="0"/>
                        </a:rPr>
                        <a:t>Normal </a:t>
                      </a:r>
                      <a:r>
                        <a:rPr lang="en-US" sz="1600" b="1" dirty="0">
                          <a:effectLst/>
                          <a:latin typeface="+mn-lt"/>
                          <a:ea typeface="Calibri" panose="020F0502020204030204" pitchFamily="34" charset="0"/>
                          <a:cs typeface="Times New Roman" panose="02020603050405020304" pitchFamily="18" charset="0"/>
                        </a:rPr>
                        <a:t>chromosomal microarray</a:t>
                      </a:r>
                    </a:p>
                    <a:p>
                      <a:pPr marL="166688" marR="0" indent="-166688">
                        <a:lnSpc>
                          <a:spcPct val="100000"/>
                        </a:lnSpc>
                        <a:spcBef>
                          <a:spcPts val="0"/>
                        </a:spcBef>
                        <a:spcAft>
                          <a:spcPts val="0"/>
                        </a:spcAft>
                        <a:buFont typeface="Wingdings" panose="05000000000000000000" pitchFamily="2" charset="2"/>
                        <a:buChar char="§"/>
                      </a:pPr>
                      <a:r>
                        <a:rPr lang="en-US" sz="1600" b="1" dirty="0">
                          <a:effectLst/>
                          <a:latin typeface="+mn-lt"/>
                          <a:ea typeface="Calibri" panose="020F0502020204030204" pitchFamily="34" charset="0"/>
                          <a:cs typeface="Times New Roman" panose="02020603050405020304" pitchFamily="18" charset="0"/>
                        </a:rPr>
                        <a:t>Normal </a:t>
                      </a:r>
                      <a:r>
                        <a:rPr lang="en-US" sz="1600" b="1" dirty="0" smtClean="0">
                          <a:effectLst/>
                          <a:latin typeface="+mn-lt"/>
                          <a:ea typeface="Calibri" panose="020F0502020204030204" pitchFamily="34" charset="0"/>
                          <a:cs typeface="Times New Roman" panose="02020603050405020304" pitchFamily="18" charset="0"/>
                        </a:rPr>
                        <a:t>methylation </a:t>
                      </a:r>
                      <a:r>
                        <a:rPr lang="en-US" sz="1600" b="1" dirty="0">
                          <a:effectLst/>
                          <a:latin typeface="+mn-lt"/>
                          <a:ea typeface="Calibri" panose="020F0502020204030204" pitchFamily="34" charset="0"/>
                          <a:cs typeface="Times New Roman" panose="02020603050405020304" pitchFamily="18" charset="0"/>
                        </a:rPr>
                        <a:t>studies</a:t>
                      </a:r>
                    </a:p>
                    <a:p>
                      <a:pPr marL="166688" marR="0" indent="-166688">
                        <a:lnSpc>
                          <a:spcPct val="100000"/>
                        </a:lnSpc>
                        <a:spcBef>
                          <a:spcPts val="0"/>
                        </a:spcBef>
                        <a:spcAft>
                          <a:spcPts val="0"/>
                        </a:spcAft>
                        <a:buFont typeface="Wingdings" panose="05000000000000000000" pitchFamily="2" charset="2"/>
                        <a:buChar char="§"/>
                      </a:pPr>
                      <a:r>
                        <a:rPr lang="en-US" sz="1600" b="1" dirty="0">
                          <a:effectLst/>
                          <a:latin typeface="+mn-lt"/>
                          <a:ea typeface="Calibri" panose="020F0502020204030204" pitchFamily="34" charset="0"/>
                          <a:cs typeface="Times New Roman" panose="02020603050405020304" pitchFamily="18" charset="0"/>
                        </a:rPr>
                        <a:t>Negative FISH for VCF and SMS</a:t>
                      </a:r>
                    </a:p>
                    <a:p>
                      <a:pPr marL="166688" marR="0" indent="-166688">
                        <a:lnSpc>
                          <a:spcPct val="100000"/>
                        </a:lnSpc>
                        <a:spcBef>
                          <a:spcPts val="0"/>
                        </a:spcBef>
                        <a:spcAft>
                          <a:spcPts val="0"/>
                        </a:spcAft>
                        <a:buFont typeface="Wingdings" panose="05000000000000000000" pitchFamily="2" charset="2"/>
                        <a:buChar char="§"/>
                      </a:pPr>
                      <a:r>
                        <a:rPr lang="en-US" sz="1600" b="1" dirty="0" smtClean="0">
                          <a:effectLst/>
                          <a:latin typeface="+mn-lt"/>
                          <a:ea typeface="Calibri" panose="020F0502020204030204" pitchFamily="34" charset="0"/>
                          <a:cs typeface="Times New Roman" panose="02020603050405020304" pitchFamily="18" charset="0"/>
                        </a:rPr>
                        <a:t>Research analysis: </a:t>
                      </a:r>
                    </a:p>
                    <a:p>
                      <a:pPr marL="285750" marR="0" indent="-119063">
                        <a:lnSpc>
                          <a:spcPct val="100000"/>
                        </a:lnSpc>
                        <a:spcBef>
                          <a:spcPts val="0"/>
                        </a:spcBef>
                        <a:spcAft>
                          <a:spcPts val="0"/>
                        </a:spcAft>
                        <a:buFont typeface="Courier New" panose="02070309020205020404" pitchFamily="49" charset="0"/>
                        <a:buChar char="o"/>
                      </a:pPr>
                      <a:r>
                        <a:rPr lang="en-US" sz="1600" b="1" i="1" dirty="0" smtClean="0">
                          <a:solidFill>
                            <a:srgbClr val="0000FF"/>
                          </a:solidFill>
                          <a:effectLst/>
                          <a:latin typeface="+mn-lt"/>
                          <a:ea typeface="Calibri" panose="020F0502020204030204" pitchFamily="34" charset="0"/>
                          <a:cs typeface="Times New Roman" panose="02020603050405020304" pitchFamily="18" charset="0"/>
                        </a:rPr>
                        <a:t> RAI1</a:t>
                      </a:r>
                      <a:r>
                        <a:rPr lang="en-US" sz="1600" b="1" dirty="0" smtClean="0">
                          <a:solidFill>
                            <a:srgbClr val="0000FF"/>
                          </a:solidFill>
                          <a:effectLst/>
                          <a:latin typeface="+mn-lt"/>
                          <a:ea typeface="Calibri" panose="020F0502020204030204" pitchFamily="34" charset="0"/>
                          <a:cs typeface="Times New Roman" panose="02020603050405020304" pitchFamily="18" charset="0"/>
                        </a:rPr>
                        <a:t> sequence normal</a:t>
                      </a:r>
                      <a:endParaRPr lang="en-US" sz="1600" b="1" dirty="0">
                        <a:solidFill>
                          <a:srgbClr val="0000FF"/>
                        </a:solidFill>
                        <a:effectLst/>
                        <a:latin typeface="+mn-lt"/>
                        <a:ea typeface="Calibri" panose="020F0502020204030204" pitchFamily="34" charset="0"/>
                        <a:cs typeface="Times New Roman" panose="02020603050405020304" pitchFamily="18" charset="0"/>
                      </a:endParaRPr>
                    </a:p>
                  </a:txBody>
                  <a:tcPr marL="51435" marR="514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00000"/>
                        </a:lnSpc>
                        <a:spcBef>
                          <a:spcPts val="0"/>
                        </a:spcBef>
                        <a:spcAft>
                          <a:spcPts val="0"/>
                        </a:spcAft>
                      </a:pPr>
                      <a:endParaRPr lang="en-US" sz="600" b="0" dirty="0" smtClean="0">
                        <a:effectLst/>
                        <a:latin typeface="+mn-lt"/>
                        <a:ea typeface="Calibri" panose="020F0502020204030204" pitchFamily="34"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smtClean="0">
                          <a:solidFill>
                            <a:srgbClr val="0000FF"/>
                          </a:solidFill>
                          <a:effectLst/>
                          <a:latin typeface="+mn-lt"/>
                          <a:ea typeface="Calibri" panose="020F0502020204030204" pitchFamily="34" charset="0"/>
                          <a:cs typeface="Times New Roman" panose="02020603050405020304" pitchFamily="18" charset="0"/>
                        </a:rPr>
                        <a:t>Gene: </a:t>
                      </a:r>
                      <a:r>
                        <a:rPr lang="en-US" sz="1600" b="1" i="1" dirty="0" smtClean="0">
                          <a:solidFill>
                            <a:srgbClr val="0000FF"/>
                          </a:solidFill>
                          <a:effectLst/>
                          <a:latin typeface="+mn-lt"/>
                          <a:ea typeface="Calibri" panose="020F0502020204030204" pitchFamily="34" charset="0"/>
                          <a:cs typeface="Times New Roman" panose="02020603050405020304" pitchFamily="18" charset="0"/>
                        </a:rPr>
                        <a:t>NDN</a:t>
                      </a:r>
                    </a:p>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smtClean="0">
                          <a:solidFill>
                            <a:srgbClr val="0000FF"/>
                          </a:solidFill>
                          <a:effectLst/>
                          <a:latin typeface="+mn-lt"/>
                          <a:ea typeface="Calibri" panose="020F0502020204030204" pitchFamily="34" charset="0"/>
                          <a:cs typeface="Times New Roman" panose="02020603050405020304" pitchFamily="18" charset="0"/>
                        </a:rPr>
                        <a:t>c.838G&gt;C:p.A280P (ex 1)</a:t>
                      </a:r>
                    </a:p>
                    <a:p>
                      <a:pPr marL="0" marR="0">
                        <a:lnSpc>
                          <a:spcPct val="100000"/>
                        </a:lnSpc>
                        <a:spcBef>
                          <a:spcPts val="0"/>
                        </a:spcBef>
                        <a:spcAft>
                          <a:spcPts val="0"/>
                        </a:spcAft>
                      </a:pPr>
                      <a:r>
                        <a:rPr lang="en-US" sz="1600" b="1" dirty="0" smtClean="0">
                          <a:effectLst/>
                          <a:latin typeface="+mn-lt"/>
                          <a:ea typeface="Calibri" panose="020F0502020204030204" pitchFamily="34" charset="0"/>
                          <a:cs typeface="Times New Roman" panose="02020603050405020304" pitchFamily="18" charset="0"/>
                        </a:rPr>
                        <a:t>Variant: </a:t>
                      </a:r>
                      <a:r>
                        <a:rPr lang="en-US" sz="1600" b="1" dirty="0" smtClean="0">
                          <a:solidFill>
                            <a:srgbClr val="0000FF"/>
                          </a:solidFill>
                          <a:effectLst/>
                          <a:latin typeface="+mn-lt"/>
                          <a:ea typeface="Calibri" panose="020F0502020204030204" pitchFamily="34" charset="0"/>
                          <a:cs typeface="Times New Roman" panose="02020603050405020304" pitchFamily="18" charset="0"/>
                        </a:rPr>
                        <a:t>chr15</a:t>
                      </a:r>
                      <a:r>
                        <a:rPr lang="en-US" sz="1600" b="1" dirty="0" smtClean="0">
                          <a:effectLst/>
                          <a:latin typeface="+mn-lt"/>
                          <a:ea typeface="Calibri" panose="020F0502020204030204" pitchFamily="34" charset="0"/>
                          <a:cs typeface="Times New Roman" panose="02020603050405020304" pitchFamily="18" charset="0"/>
                        </a:rPr>
                        <a:t>:23931527 C&gt;G  </a:t>
                      </a:r>
                    </a:p>
                    <a:p>
                      <a:pPr marL="0" marR="0">
                        <a:lnSpc>
                          <a:spcPct val="100000"/>
                        </a:lnSpc>
                        <a:spcBef>
                          <a:spcPts val="0"/>
                        </a:spcBef>
                        <a:spcAft>
                          <a:spcPts val="0"/>
                        </a:spcAft>
                      </a:pPr>
                      <a:r>
                        <a:rPr lang="en-US" sz="1600" b="1" dirty="0" smtClean="0">
                          <a:effectLst/>
                          <a:latin typeface="+mn-lt"/>
                          <a:ea typeface="Calibri" panose="020F0502020204030204" pitchFamily="34" charset="0"/>
                          <a:cs typeface="Times New Roman" panose="02020603050405020304" pitchFamily="18" charset="0"/>
                        </a:rPr>
                        <a:t>Type</a:t>
                      </a:r>
                      <a:r>
                        <a:rPr lang="en-US" sz="1600" b="1" dirty="0">
                          <a:effectLst/>
                          <a:latin typeface="+mn-lt"/>
                          <a:ea typeface="Calibri" panose="020F0502020204030204" pitchFamily="34" charset="0"/>
                          <a:cs typeface="Times New Roman" panose="02020603050405020304" pitchFamily="18" charset="0"/>
                        </a:rPr>
                        <a:t>: Missense</a:t>
                      </a:r>
                    </a:p>
                    <a:p>
                      <a:pPr marL="0" marR="0">
                        <a:lnSpc>
                          <a:spcPct val="100000"/>
                        </a:lnSpc>
                        <a:spcBef>
                          <a:spcPts val="0"/>
                        </a:spcBef>
                        <a:spcAft>
                          <a:spcPts val="0"/>
                        </a:spcAft>
                      </a:pPr>
                      <a:r>
                        <a:rPr lang="en-US" sz="1600" b="1" dirty="0" smtClean="0">
                          <a:effectLst/>
                          <a:latin typeface="+mn-lt"/>
                          <a:ea typeface="Calibri" panose="020F0502020204030204" pitchFamily="34" charset="0"/>
                          <a:cs typeface="Times New Roman" panose="02020603050405020304" pitchFamily="18" charset="0"/>
                        </a:rPr>
                        <a:t>CADD </a:t>
                      </a:r>
                      <a:r>
                        <a:rPr lang="en-US" sz="1600" b="1" dirty="0" err="1">
                          <a:effectLst/>
                          <a:latin typeface="+mn-lt"/>
                          <a:ea typeface="Calibri" panose="020F0502020204030204" pitchFamily="34" charset="0"/>
                          <a:cs typeface="Times New Roman" panose="02020603050405020304" pitchFamily="18" charset="0"/>
                        </a:rPr>
                        <a:t>Phred</a:t>
                      </a:r>
                      <a:r>
                        <a:rPr lang="en-US" sz="1600" b="1" dirty="0">
                          <a:effectLst/>
                          <a:latin typeface="+mn-lt"/>
                          <a:ea typeface="Calibri" panose="020F0502020204030204" pitchFamily="34" charset="0"/>
                          <a:cs typeface="Times New Roman" panose="02020603050405020304" pitchFamily="18" charset="0"/>
                        </a:rPr>
                        <a:t>:  25.8</a:t>
                      </a:r>
                    </a:p>
                    <a:p>
                      <a:pPr marL="0" marR="0">
                        <a:lnSpc>
                          <a:spcPct val="100000"/>
                        </a:lnSpc>
                        <a:spcBef>
                          <a:spcPts val="0"/>
                        </a:spcBef>
                        <a:spcAft>
                          <a:spcPts val="0"/>
                        </a:spcAft>
                      </a:pPr>
                      <a:r>
                        <a:rPr lang="en-US" sz="1600" b="1" dirty="0" err="1">
                          <a:effectLst/>
                          <a:latin typeface="+mn-lt"/>
                          <a:ea typeface="Calibri" panose="020F0502020204030204" pitchFamily="34" charset="0"/>
                          <a:cs typeface="Times New Roman" panose="02020603050405020304" pitchFamily="18" charset="0"/>
                        </a:rPr>
                        <a:t>Exac</a:t>
                      </a:r>
                      <a:r>
                        <a:rPr lang="en-US" sz="1600" b="1" dirty="0">
                          <a:effectLst/>
                          <a:latin typeface="+mn-lt"/>
                          <a:ea typeface="Calibri" panose="020F0502020204030204" pitchFamily="34" charset="0"/>
                          <a:cs typeface="Times New Roman" panose="02020603050405020304" pitchFamily="18" charset="0"/>
                        </a:rPr>
                        <a:t> Frequency: 0</a:t>
                      </a:r>
                    </a:p>
                    <a:p>
                      <a:pPr marL="0" marR="0">
                        <a:lnSpc>
                          <a:spcPct val="100000"/>
                        </a:lnSpc>
                        <a:spcBef>
                          <a:spcPts val="600"/>
                        </a:spcBef>
                        <a:spcAft>
                          <a:spcPts val="0"/>
                        </a:spcAft>
                      </a:pPr>
                      <a:r>
                        <a:rPr lang="en-US" sz="1600" b="1" dirty="0">
                          <a:solidFill>
                            <a:srgbClr val="0000FF"/>
                          </a:solidFill>
                          <a:effectLst/>
                          <a:latin typeface="+mn-lt"/>
                          <a:ea typeface="Calibri" panose="020F0502020204030204" pitchFamily="34" charset="0"/>
                          <a:cs typeface="Times New Roman" panose="02020603050405020304" pitchFamily="18" charset="0"/>
                        </a:rPr>
                        <a:t>Comment:  </a:t>
                      </a:r>
                      <a:r>
                        <a:rPr lang="en-US" sz="1600" b="1" i="1" dirty="0" smtClean="0">
                          <a:solidFill>
                            <a:srgbClr val="0000FF"/>
                          </a:solidFill>
                          <a:effectLst/>
                          <a:latin typeface="+mn-lt"/>
                          <a:ea typeface="Calibri" panose="020F0502020204030204" pitchFamily="34" charset="0"/>
                          <a:cs typeface="Times New Roman" panose="02020603050405020304" pitchFamily="18" charset="0"/>
                        </a:rPr>
                        <a:t>NDN</a:t>
                      </a:r>
                      <a:r>
                        <a:rPr lang="en-US" sz="1600" b="1" dirty="0" smtClean="0">
                          <a:solidFill>
                            <a:srgbClr val="0000FF"/>
                          </a:solidFill>
                          <a:effectLst/>
                          <a:latin typeface="+mn-lt"/>
                          <a:ea typeface="Calibri" panose="020F0502020204030204" pitchFamily="34" charset="0"/>
                          <a:cs typeface="Times New Roman" panose="02020603050405020304" pitchFamily="18" charset="0"/>
                        </a:rPr>
                        <a:t> is hemizygous </a:t>
                      </a:r>
                      <a:r>
                        <a:rPr lang="en-US" sz="1600" b="1" dirty="0">
                          <a:solidFill>
                            <a:srgbClr val="0000FF"/>
                          </a:solidFill>
                          <a:effectLst/>
                          <a:latin typeface="+mn-lt"/>
                          <a:ea typeface="Calibri" panose="020F0502020204030204" pitchFamily="34" charset="0"/>
                          <a:cs typeface="Times New Roman" panose="02020603050405020304" pitchFamily="18" charset="0"/>
                        </a:rPr>
                        <a:t>in PWS, </a:t>
                      </a:r>
                      <a:r>
                        <a:rPr lang="en-US" sz="1600" b="1" dirty="0" smtClean="0">
                          <a:solidFill>
                            <a:srgbClr val="0000FF"/>
                          </a:solidFill>
                          <a:effectLst/>
                          <a:latin typeface="+mn-lt"/>
                          <a:ea typeface="Calibri" panose="020F0502020204030204" pitchFamily="34" charset="0"/>
                          <a:cs typeface="Times New Roman" panose="02020603050405020304" pitchFamily="18" charset="0"/>
                        </a:rPr>
                        <a:t>imprinted </a:t>
                      </a:r>
                      <a:r>
                        <a:rPr lang="en-US" sz="1600" b="1" dirty="0">
                          <a:solidFill>
                            <a:srgbClr val="0000FF"/>
                          </a:solidFill>
                          <a:effectLst/>
                          <a:latin typeface="+mn-lt"/>
                          <a:ea typeface="Calibri" panose="020F0502020204030204" pitchFamily="34" charset="0"/>
                          <a:cs typeface="Times New Roman" panose="02020603050405020304" pitchFamily="18" charset="0"/>
                        </a:rPr>
                        <a:t>gene, </a:t>
                      </a:r>
                      <a:r>
                        <a:rPr lang="en-US" sz="1600" b="1" dirty="0" smtClean="0">
                          <a:solidFill>
                            <a:srgbClr val="0000FF"/>
                          </a:solidFill>
                          <a:effectLst/>
                          <a:latin typeface="+mn-lt"/>
                          <a:ea typeface="Calibri" panose="020F0502020204030204" pitchFamily="34" charset="0"/>
                          <a:cs typeface="Times New Roman" panose="02020603050405020304" pitchFamily="18" charset="0"/>
                        </a:rPr>
                        <a:t>mono-allelic </a:t>
                      </a:r>
                      <a:r>
                        <a:rPr lang="en-US" sz="1600" b="1" dirty="0">
                          <a:solidFill>
                            <a:srgbClr val="0000FF"/>
                          </a:solidFill>
                          <a:effectLst/>
                          <a:latin typeface="+mn-lt"/>
                          <a:ea typeface="Calibri" panose="020F0502020204030204" pitchFamily="34" charset="0"/>
                          <a:cs typeface="Times New Roman" panose="02020603050405020304" pitchFamily="18" charset="0"/>
                        </a:rPr>
                        <a:t>variant </a:t>
                      </a:r>
                      <a:r>
                        <a:rPr lang="en-US" sz="1600" b="1" dirty="0" smtClean="0">
                          <a:solidFill>
                            <a:srgbClr val="0000FF"/>
                          </a:solidFill>
                          <a:effectLst/>
                          <a:latin typeface="+mn-lt"/>
                          <a:ea typeface="Calibri" panose="020F0502020204030204" pitchFamily="34" charset="0"/>
                          <a:cs typeface="Times New Roman" panose="02020603050405020304" pitchFamily="18" charset="0"/>
                        </a:rPr>
                        <a:t>expression</a:t>
                      </a:r>
                      <a:endParaRPr lang="en-US" sz="1600" b="1" dirty="0">
                        <a:solidFill>
                          <a:srgbClr val="0000FF"/>
                        </a:solidFill>
                        <a:effectLst/>
                        <a:latin typeface="+mn-lt"/>
                        <a:ea typeface="Calibri" panose="020F0502020204030204" pitchFamily="34" charset="0"/>
                        <a:cs typeface="Times New Roman" panose="02020603050405020304" pitchFamily="18" charset="0"/>
                      </a:endParaRPr>
                    </a:p>
                    <a:p>
                      <a:pPr marL="0" marR="0">
                        <a:lnSpc>
                          <a:spcPct val="100000"/>
                        </a:lnSpc>
                        <a:spcBef>
                          <a:spcPts val="0"/>
                        </a:spcBef>
                        <a:spcAft>
                          <a:spcPts val="0"/>
                        </a:spcAft>
                      </a:pPr>
                      <a:r>
                        <a:rPr lang="en-US" sz="1600" b="1" dirty="0">
                          <a:effectLst/>
                          <a:latin typeface="+mn-lt"/>
                          <a:ea typeface="Calibri" panose="020F0502020204030204" pitchFamily="34" charset="0"/>
                          <a:cs typeface="Times New Roman" panose="02020603050405020304" pitchFamily="18" charset="0"/>
                        </a:rPr>
                        <a:t> </a:t>
                      </a:r>
                    </a:p>
                    <a:p>
                      <a:pPr marL="0" marR="0">
                        <a:lnSpc>
                          <a:spcPct val="100000"/>
                        </a:lnSpc>
                        <a:spcBef>
                          <a:spcPts val="0"/>
                        </a:spcBef>
                        <a:spcAft>
                          <a:spcPts val="0"/>
                        </a:spcAft>
                      </a:pPr>
                      <a:r>
                        <a:rPr lang="en-US" sz="1600" b="1" dirty="0" smtClean="0">
                          <a:solidFill>
                            <a:srgbClr val="0000FF"/>
                          </a:solidFill>
                          <a:effectLst/>
                          <a:latin typeface="+mn-lt"/>
                          <a:ea typeface="Calibri" panose="020F0502020204030204" pitchFamily="34" charset="0"/>
                          <a:cs typeface="Times New Roman" panose="02020603050405020304" pitchFamily="18" charset="0"/>
                        </a:rPr>
                        <a:t>Gene: </a:t>
                      </a:r>
                      <a:r>
                        <a:rPr lang="en-US" sz="1600" b="1" i="1" dirty="0" smtClean="0">
                          <a:solidFill>
                            <a:srgbClr val="0000FF"/>
                          </a:solidFill>
                          <a:effectLst/>
                          <a:latin typeface="+mn-lt"/>
                          <a:ea typeface="Calibri" panose="020F0502020204030204" pitchFamily="34" charset="0"/>
                          <a:cs typeface="Times New Roman" panose="02020603050405020304" pitchFamily="18" charset="0"/>
                        </a:rPr>
                        <a:t>MAPK8IP3</a:t>
                      </a:r>
                    </a:p>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smtClean="0">
                          <a:solidFill>
                            <a:srgbClr val="0000FF"/>
                          </a:solidFill>
                          <a:effectLst/>
                          <a:latin typeface="+mn-lt"/>
                          <a:ea typeface="Calibri" panose="020F0502020204030204" pitchFamily="34" charset="0"/>
                          <a:cs typeface="Times New Roman" panose="02020603050405020304" pitchFamily="18" charset="0"/>
                        </a:rPr>
                        <a:t>c.1364A&gt;G:p.E455G (ex 11)</a:t>
                      </a:r>
                      <a:endParaRPr lang="en-US" sz="1600" b="1" dirty="0" smtClean="0">
                        <a:effectLst/>
                        <a:latin typeface="+mn-lt"/>
                        <a:ea typeface="Calibri" panose="020F0502020204030204" pitchFamily="34" charset="0"/>
                        <a:cs typeface="Times New Roman" panose="02020603050405020304" pitchFamily="18" charset="0"/>
                      </a:endParaRPr>
                    </a:p>
                    <a:p>
                      <a:pPr marL="0" marR="0">
                        <a:lnSpc>
                          <a:spcPct val="100000"/>
                        </a:lnSpc>
                        <a:spcBef>
                          <a:spcPts val="0"/>
                        </a:spcBef>
                        <a:spcAft>
                          <a:spcPts val="0"/>
                        </a:spcAft>
                      </a:pPr>
                      <a:r>
                        <a:rPr lang="en-US" sz="1600" b="1" dirty="0" smtClean="0">
                          <a:effectLst/>
                          <a:latin typeface="+mn-lt"/>
                          <a:ea typeface="Calibri" panose="020F0502020204030204" pitchFamily="34" charset="0"/>
                          <a:cs typeface="Times New Roman" panose="02020603050405020304" pitchFamily="18" charset="0"/>
                        </a:rPr>
                        <a:t>Variant</a:t>
                      </a:r>
                      <a:r>
                        <a:rPr lang="en-US" sz="1600" b="1" dirty="0">
                          <a:effectLst/>
                          <a:latin typeface="+mn-lt"/>
                          <a:ea typeface="Calibri" panose="020F0502020204030204" pitchFamily="34" charset="0"/>
                          <a:cs typeface="Times New Roman" panose="02020603050405020304" pitchFamily="18" charset="0"/>
                        </a:rPr>
                        <a:t>: </a:t>
                      </a:r>
                      <a:r>
                        <a:rPr lang="en-US" sz="1600" b="1" dirty="0">
                          <a:solidFill>
                            <a:srgbClr val="0000FF"/>
                          </a:solidFill>
                          <a:effectLst/>
                          <a:latin typeface="+mn-lt"/>
                          <a:ea typeface="Calibri" panose="020F0502020204030204" pitchFamily="34" charset="0"/>
                          <a:cs typeface="Times New Roman" panose="02020603050405020304" pitchFamily="18" charset="0"/>
                        </a:rPr>
                        <a:t>chr16</a:t>
                      </a:r>
                      <a:r>
                        <a:rPr lang="en-US" sz="1600" b="1" dirty="0">
                          <a:effectLst/>
                          <a:latin typeface="+mn-lt"/>
                          <a:ea typeface="Calibri" panose="020F0502020204030204" pitchFamily="34" charset="0"/>
                          <a:cs typeface="Times New Roman" panose="02020603050405020304" pitchFamily="18" charset="0"/>
                        </a:rPr>
                        <a:t>:1810461 A&gt;G</a:t>
                      </a:r>
                    </a:p>
                    <a:p>
                      <a:pPr marL="0" marR="0">
                        <a:lnSpc>
                          <a:spcPct val="100000"/>
                        </a:lnSpc>
                        <a:spcBef>
                          <a:spcPts val="0"/>
                        </a:spcBef>
                        <a:spcAft>
                          <a:spcPts val="0"/>
                        </a:spcAft>
                      </a:pPr>
                      <a:r>
                        <a:rPr lang="en-US" sz="1600" b="1" dirty="0">
                          <a:effectLst/>
                          <a:latin typeface="+mn-lt"/>
                          <a:ea typeface="Calibri" panose="020F0502020204030204" pitchFamily="34" charset="0"/>
                          <a:cs typeface="Times New Roman" panose="02020603050405020304" pitchFamily="18" charset="0"/>
                        </a:rPr>
                        <a:t>Type: </a:t>
                      </a:r>
                      <a:r>
                        <a:rPr lang="en-US" sz="1600" b="1" dirty="0" smtClean="0">
                          <a:effectLst/>
                          <a:latin typeface="+mn-lt"/>
                          <a:ea typeface="Calibri" panose="020F0502020204030204" pitchFamily="34" charset="0"/>
                          <a:cs typeface="Times New Roman" panose="02020603050405020304" pitchFamily="18" charset="0"/>
                        </a:rPr>
                        <a:t>Missense</a:t>
                      </a:r>
                      <a:endParaRPr lang="en-US" sz="1600" b="1" dirty="0">
                        <a:effectLst/>
                        <a:latin typeface="+mn-lt"/>
                        <a:ea typeface="Calibri" panose="020F0502020204030204" pitchFamily="34" charset="0"/>
                        <a:cs typeface="Times New Roman" panose="02020603050405020304" pitchFamily="18" charset="0"/>
                      </a:endParaRPr>
                    </a:p>
                    <a:p>
                      <a:pPr marL="0" marR="0">
                        <a:lnSpc>
                          <a:spcPct val="100000"/>
                        </a:lnSpc>
                        <a:spcBef>
                          <a:spcPts val="0"/>
                        </a:spcBef>
                        <a:spcAft>
                          <a:spcPts val="0"/>
                        </a:spcAft>
                      </a:pPr>
                      <a:r>
                        <a:rPr lang="en-US" sz="1600" b="1" dirty="0">
                          <a:effectLst/>
                          <a:latin typeface="+mn-lt"/>
                          <a:ea typeface="Calibri" panose="020F0502020204030204" pitchFamily="34" charset="0"/>
                          <a:cs typeface="Times New Roman" panose="02020603050405020304" pitchFamily="18" charset="0"/>
                        </a:rPr>
                        <a:t>CADD </a:t>
                      </a:r>
                      <a:r>
                        <a:rPr lang="en-US" sz="1600" b="1" dirty="0" err="1">
                          <a:effectLst/>
                          <a:latin typeface="+mn-lt"/>
                          <a:ea typeface="Calibri" panose="020F0502020204030204" pitchFamily="34" charset="0"/>
                          <a:cs typeface="Times New Roman" panose="02020603050405020304" pitchFamily="18" charset="0"/>
                        </a:rPr>
                        <a:t>Phred</a:t>
                      </a:r>
                      <a:r>
                        <a:rPr lang="en-US" sz="1600" b="1" dirty="0">
                          <a:effectLst/>
                          <a:latin typeface="+mn-lt"/>
                          <a:ea typeface="Calibri" panose="020F0502020204030204" pitchFamily="34" charset="0"/>
                          <a:cs typeface="Times New Roman" panose="02020603050405020304" pitchFamily="18" charset="0"/>
                        </a:rPr>
                        <a:t>:  28.4</a:t>
                      </a:r>
                    </a:p>
                    <a:p>
                      <a:pPr marL="0" marR="0">
                        <a:lnSpc>
                          <a:spcPct val="100000"/>
                        </a:lnSpc>
                        <a:spcBef>
                          <a:spcPts val="0"/>
                        </a:spcBef>
                        <a:spcAft>
                          <a:spcPts val="0"/>
                        </a:spcAft>
                      </a:pPr>
                      <a:r>
                        <a:rPr lang="en-US" sz="1600" b="1" dirty="0" err="1" smtClean="0">
                          <a:effectLst/>
                          <a:latin typeface="+mn-lt"/>
                          <a:ea typeface="Calibri" panose="020F0502020204030204" pitchFamily="34" charset="0"/>
                          <a:cs typeface="Times New Roman" panose="02020603050405020304" pitchFamily="18" charset="0"/>
                        </a:rPr>
                        <a:t>ExAC</a:t>
                      </a:r>
                      <a:r>
                        <a:rPr lang="en-US" sz="1600" b="1" dirty="0" smtClean="0">
                          <a:effectLst/>
                          <a:latin typeface="+mn-lt"/>
                          <a:ea typeface="Calibri" panose="020F0502020204030204" pitchFamily="34" charset="0"/>
                          <a:cs typeface="Times New Roman" panose="02020603050405020304" pitchFamily="18" charset="0"/>
                        </a:rPr>
                        <a:t> </a:t>
                      </a:r>
                      <a:r>
                        <a:rPr lang="en-US" sz="1600" b="1" dirty="0">
                          <a:effectLst/>
                          <a:latin typeface="+mn-lt"/>
                          <a:ea typeface="Calibri" panose="020F0502020204030204" pitchFamily="34" charset="0"/>
                          <a:cs typeface="Times New Roman" panose="02020603050405020304" pitchFamily="18" charset="0"/>
                        </a:rPr>
                        <a:t>Frequency: </a:t>
                      </a:r>
                      <a:r>
                        <a:rPr lang="en-US" sz="1600" b="1" dirty="0" smtClean="0">
                          <a:effectLst/>
                          <a:latin typeface="+mn-lt"/>
                          <a:ea typeface="Calibri" panose="020F0502020204030204" pitchFamily="34" charset="0"/>
                          <a:cs typeface="Times New Roman" panose="02020603050405020304" pitchFamily="18" charset="0"/>
                        </a:rPr>
                        <a:t>0</a:t>
                      </a:r>
                    </a:p>
                    <a:p>
                      <a:pPr marL="0" marR="0">
                        <a:lnSpc>
                          <a:spcPct val="100000"/>
                        </a:lnSpc>
                        <a:spcBef>
                          <a:spcPts val="0"/>
                        </a:spcBef>
                        <a:spcAft>
                          <a:spcPts val="0"/>
                        </a:spcAft>
                      </a:pPr>
                      <a:endParaRPr lang="en-US" sz="600" b="1" dirty="0">
                        <a:effectLst/>
                        <a:latin typeface="+mn-lt"/>
                        <a:ea typeface="Calibri" panose="020F0502020204030204" pitchFamily="34" charset="0"/>
                        <a:cs typeface="Times New Roman" panose="02020603050405020304" pitchFamily="18" charset="0"/>
                      </a:endParaRPr>
                    </a:p>
                    <a:p>
                      <a:pPr marL="0" marR="0">
                        <a:lnSpc>
                          <a:spcPct val="100000"/>
                        </a:lnSpc>
                        <a:spcBef>
                          <a:spcPts val="0"/>
                        </a:spcBef>
                        <a:spcAft>
                          <a:spcPts val="0"/>
                        </a:spcAft>
                      </a:pPr>
                      <a:r>
                        <a:rPr lang="en-US" sz="1600" b="1" dirty="0">
                          <a:solidFill>
                            <a:srgbClr val="0000FF"/>
                          </a:solidFill>
                          <a:effectLst/>
                          <a:latin typeface="+mn-lt"/>
                          <a:ea typeface="Calibri" panose="020F0502020204030204" pitchFamily="34" charset="0"/>
                          <a:cs typeface="Times New Roman" panose="02020603050405020304" pitchFamily="18" charset="0"/>
                        </a:rPr>
                        <a:t>Comment:  Not reported in human </a:t>
                      </a:r>
                      <a:r>
                        <a:rPr lang="en-US" sz="1600" b="1" dirty="0" smtClean="0">
                          <a:solidFill>
                            <a:srgbClr val="0000FF"/>
                          </a:solidFill>
                          <a:effectLst/>
                          <a:latin typeface="+mn-lt"/>
                          <a:ea typeface="Calibri" panose="020F0502020204030204" pitchFamily="34" charset="0"/>
                          <a:cs typeface="Times New Roman" panose="02020603050405020304" pitchFamily="18" charset="0"/>
                        </a:rPr>
                        <a:t>disease</a:t>
                      </a:r>
                    </a:p>
                  </a:txBody>
                  <a:tcPr marL="51435" marR="514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5" name="TextBox 4"/>
          <p:cNvSpPr txBox="1"/>
          <p:nvPr/>
        </p:nvSpPr>
        <p:spPr>
          <a:xfrm>
            <a:off x="1141810" y="344269"/>
            <a:ext cx="6858000" cy="646331"/>
          </a:xfrm>
          <a:prstGeom prst="rect">
            <a:avLst/>
          </a:prstGeom>
          <a:noFill/>
        </p:spPr>
        <p:txBody>
          <a:bodyPr wrap="square" rtlCol="0">
            <a:spAutoFit/>
          </a:bodyPr>
          <a:lstStyle/>
          <a:p>
            <a:pPr algn="ctr"/>
            <a:r>
              <a:rPr lang="en-US" sz="3600" b="1" dirty="0" smtClean="0">
                <a:solidFill>
                  <a:srgbClr val="0000FF"/>
                </a:solidFill>
              </a:rPr>
              <a:t>Example Case:M2922</a:t>
            </a:r>
            <a:endParaRPr lang="en-US" sz="3600" b="1" dirty="0">
              <a:solidFill>
                <a:srgbClr val="0000FF"/>
              </a:solidFill>
            </a:endParaRPr>
          </a:p>
        </p:txBody>
      </p:sp>
    </p:spTree>
    <p:extLst>
      <p:ext uri="{BB962C8B-B14F-4D97-AF65-F5344CB8AC3E}">
        <p14:creationId xmlns:p14="http://schemas.microsoft.com/office/powerpoint/2010/main" val="217980048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0975" y="1295400"/>
            <a:ext cx="8743950" cy="5257800"/>
          </a:xfrm>
          <a:noFill/>
        </p:spPr>
        <p:txBody>
          <a:bodyPr>
            <a:noAutofit/>
          </a:bodyPr>
          <a:lstStyle/>
          <a:p>
            <a:pPr>
              <a:buFont typeface="Wingdings" panose="05000000000000000000" pitchFamily="2" charset="2"/>
              <a:buChar char="Ø"/>
            </a:pPr>
            <a:r>
              <a:rPr lang="en-US" sz="2400" b="1" dirty="0"/>
              <a:t>One of 7 genes deleted in the </a:t>
            </a:r>
            <a:r>
              <a:rPr lang="en-US" sz="2400" b="1" dirty="0" err="1"/>
              <a:t>Prader</a:t>
            </a:r>
            <a:r>
              <a:rPr lang="en-US" sz="2400" b="1" dirty="0"/>
              <a:t>-Willi Syndrome contiguous gene deletion syndrome </a:t>
            </a:r>
            <a:r>
              <a:rPr lang="en-US" sz="2400" dirty="0"/>
              <a:t>(15q11.2)</a:t>
            </a:r>
          </a:p>
          <a:p>
            <a:pPr lvl="1">
              <a:buFont typeface="Wingdings" panose="05000000000000000000" pitchFamily="2" charset="2"/>
              <a:buChar char="§"/>
            </a:pPr>
            <a:r>
              <a:rPr lang="en-US" sz="2000" dirty="0"/>
              <a:t>PWS is characterized by hypogonadism, </a:t>
            </a:r>
            <a:r>
              <a:rPr lang="en-US" sz="2000" dirty="0" err="1"/>
              <a:t>hypotonia</a:t>
            </a:r>
            <a:r>
              <a:rPr lang="en-US" sz="2000" dirty="0"/>
              <a:t>, cognitive disability, behavior problems, and </a:t>
            </a:r>
            <a:r>
              <a:rPr lang="en-US" sz="2000" dirty="0" err="1"/>
              <a:t>hyperphagia</a:t>
            </a:r>
            <a:endParaRPr lang="en-US" sz="2000" dirty="0"/>
          </a:p>
          <a:p>
            <a:pPr lvl="1">
              <a:buFont typeface="Wingdings" panose="05000000000000000000" pitchFamily="2" charset="2"/>
              <a:buChar char="§"/>
            </a:pPr>
            <a:endParaRPr lang="en-US" sz="1800" dirty="0"/>
          </a:p>
          <a:p>
            <a:pPr>
              <a:buFont typeface="Wingdings" panose="05000000000000000000" pitchFamily="2" charset="2"/>
              <a:buChar char="Ø"/>
            </a:pPr>
            <a:r>
              <a:rPr lang="en-US" sz="2400" b="1" i="1" dirty="0"/>
              <a:t>NDN</a:t>
            </a:r>
            <a:r>
              <a:rPr lang="en-US" sz="2400" b="1" dirty="0"/>
              <a:t> is an imprinted gene</a:t>
            </a:r>
          </a:p>
          <a:p>
            <a:pPr lvl="1">
              <a:buFont typeface="Wingdings" panose="05000000000000000000" pitchFamily="2" charset="2"/>
              <a:buChar char="§"/>
            </a:pPr>
            <a:r>
              <a:rPr lang="en-US" sz="2000" dirty="0"/>
              <a:t>Only paternal allele is expressed</a:t>
            </a:r>
          </a:p>
          <a:p>
            <a:pPr lvl="1">
              <a:buFont typeface="Wingdings" panose="05000000000000000000" pitchFamily="2" charset="2"/>
              <a:buChar char="§"/>
            </a:pPr>
            <a:endParaRPr lang="en-US" sz="1800" dirty="0"/>
          </a:p>
          <a:p>
            <a:pPr>
              <a:buFont typeface="Wingdings" panose="05000000000000000000" pitchFamily="2" charset="2"/>
              <a:buChar char="Ø"/>
            </a:pPr>
            <a:r>
              <a:rPr lang="en-US" sz="2400" dirty="0"/>
              <a:t>Not previously described in monogenic human disease but relatively </a:t>
            </a:r>
            <a:r>
              <a:rPr lang="en-US" sz="2400" dirty="0">
                <a:solidFill>
                  <a:srgbClr val="FF0000"/>
                </a:solidFill>
              </a:rPr>
              <a:t>constrained per </a:t>
            </a:r>
            <a:r>
              <a:rPr lang="en-US" sz="2400" dirty="0" err="1">
                <a:solidFill>
                  <a:srgbClr val="FF0000"/>
                </a:solidFill>
              </a:rPr>
              <a:t>ExAC</a:t>
            </a:r>
            <a:endParaRPr lang="en-US" sz="2400" dirty="0">
              <a:solidFill>
                <a:srgbClr val="FF0000"/>
              </a:solidFill>
            </a:endParaRPr>
          </a:p>
          <a:p>
            <a:pPr>
              <a:buFont typeface="Wingdings" panose="05000000000000000000" pitchFamily="2" charset="2"/>
              <a:buChar char="Ø"/>
            </a:pPr>
            <a:endParaRPr lang="en-US" sz="1800" dirty="0">
              <a:solidFill>
                <a:srgbClr val="FF0000"/>
              </a:solidFill>
            </a:endParaRPr>
          </a:p>
          <a:p>
            <a:pPr>
              <a:buFont typeface="Wingdings" panose="05000000000000000000" pitchFamily="2" charset="2"/>
              <a:buChar char="Ø"/>
            </a:pPr>
            <a:r>
              <a:rPr lang="en-US" sz="2400" dirty="0"/>
              <a:t>Identified variant (</a:t>
            </a:r>
            <a:r>
              <a:rPr lang="en-US" sz="2400" dirty="0">
                <a:ea typeface="Calibri" panose="020F0502020204030204" pitchFamily="34" charset="0"/>
                <a:cs typeface="Times New Roman" panose="02020603050405020304" pitchFamily="18" charset="0"/>
              </a:rPr>
              <a:t>A280P)</a:t>
            </a:r>
            <a:r>
              <a:rPr lang="en-US" sz="2400" b="1" dirty="0">
                <a:ea typeface="Calibri" panose="020F0502020204030204" pitchFamily="34" charset="0"/>
                <a:cs typeface="Times New Roman" panose="02020603050405020304" pitchFamily="18" charset="0"/>
              </a:rPr>
              <a:t> </a:t>
            </a:r>
            <a:r>
              <a:rPr lang="en-US" sz="2400" dirty="0"/>
              <a:t>results in and Alanine to Proline change in a predicted </a:t>
            </a:r>
            <a:r>
              <a:rPr lang="en-US" sz="2400" b="1" dirty="0"/>
              <a:t>alpha helix of the protein structure</a:t>
            </a:r>
          </a:p>
          <a:p>
            <a:pPr lvl="1">
              <a:buFont typeface="Wingdings" panose="05000000000000000000" pitchFamily="2" charset="2"/>
              <a:buChar char="§"/>
            </a:pPr>
            <a:r>
              <a:rPr lang="en-US" sz="2000" dirty="0"/>
              <a:t>Likely to disrupt protein secondary structure</a:t>
            </a:r>
          </a:p>
        </p:txBody>
      </p:sp>
      <p:cxnSp>
        <p:nvCxnSpPr>
          <p:cNvPr id="5" name="Straight Connector 4"/>
          <p:cNvCxnSpPr/>
          <p:nvPr/>
        </p:nvCxnSpPr>
        <p:spPr>
          <a:xfrm>
            <a:off x="1143000" y="990600"/>
            <a:ext cx="685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143000" y="1032075"/>
            <a:ext cx="685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1"/>
          <p:cNvSpPr>
            <a:spLocks noChangeArrowheads="1"/>
          </p:cNvSpPr>
          <p:nvPr/>
        </p:nvSpPr>
        <p:spPr bwMode="auto">
          <a:xfrm>
            <a:off x="0" y="445324"/>
            <a:ext cx="799981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fontAlgn="base">
              <a:spcBef>
                <a:spcPct val="0"/>
              </a:spcBef>
              <a:spcAft>
                <a:spcPct val="0"/>
              </a:spcAft>
            </a:pPr>
            <a:r>
              <a:rPr lang="en-US" sz="2800" b="1" i="1" dirty="0" smtClean="0">
                <a:solidFill>
                  <a:srgbClr val="0000FF"/>
                </a:solidFill>
              </a:rPr>
              <a:t>NDN</a:t>
            </a:r>
            <a:r>
              <a:rPr lang="en-US" sz="2800" i="1" dirty="0" smtClean="0">
                <a:solidFill>
                  <a:srgbClr val="0000FF"/>
                </a:solidFill>
              </a:rPr>
              <a:t> </a:t>
            </a:r>
            <a:r>
              <a:rPr lang="en-US" altLang="en-US" sz="2800" b="1" i="1" dirty="0" smtClean="0">
                <a:solidFill>
                  <a:srgbClr val="0000FF"/>
                </a:solidFill>
                <a:latin typeface="+mj-lt"/>
                <a:cs typeface="Arial" pitchFamily="34" charset="0"/>
              </a:rPr>
              <a:t>(</a:t>
            </a:r>
            <a:r>
              <a:rPr lang="en-US" sz="2800" b="1" dirty="0" err="1" smtClean="0">
                <a:solidFill>
                  <a:srgbClr val="0000FF"/>
                </a:solidFill>
                <a:latin typeface="+mj-lt"/>
              </a:rPr>
              <a:t>necdin</a:t>
            </a:r>
            <a:r>
              <a:rPr lang="en-US" sz="2800" b="1" dirty="0" smtClean="0">
                <a:solidFill>
                  <a:srgbClr val="0000FF"/>
                </a:solidFill>
                <a:latin typeface="+mj-lt"/>
              </a:rPr>
              <a:t>-like </a:t>
            </a:r>
            <a:r>
              <a:rPr lang="en-US" sz="2800" b="1" dirty="0">
                <a:solidFill>
                  <a:srgbClr val="0000FF"/>
                </a:solidFill>
                <a:latin typeface="+mj-lt"/>
              </a:rPr>
              <a:t>protein</a:t>
            </a:r>
            <a:r>
              <a:rPr lang="en-US" altLang="en-US" sz="2800" b="1" i="1" dirty="0">
                <a:solidFill>
                  <a:srgbClr val="0000FF"/>
                </a:solidFill>
                <a:latin typeface="+mj-lt"/>
                <a:cs typeface="Arial" pitchFamily="34" charset="0"/>
              </a:rPr>
              <a:t>) </a:t>
            </a:r>
          </a:p>
        </p:txBody>
      </p:sp>
    </p:spTree>
    <p:extLst>
      <p:ext uri="{BB962C8B-B14F-4D97-AF65-F5344CB8AC3E}">
        <p14:creationId xmlns:p14="http://schemas.microsoft.com/office/powerpoint/2010/main" val="24482839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ECE8678-5152-4BF7-8626-B21EA0EEDE8D}"/>
              </a:ext>
            </a:extLst>
          </p:cNvPr>
          <p:cNvSpPr>
            <a:spLocks noGrp="1"/>
          </p:cNvSpPr>
          <p:nvPr>
            <p:ph type="title"/>
          </p:nvPr>
        </p:nvSpPr>
        <p:spPr>
          <a:xfrm>
            <a:off x="457200" y="792080"/>
            <a:ext cx="2139696" cy="579520"/>
          </a:xfrm>
        </p:spPr>
        <p:txBody>
          <a:bodyPr>
            <a:normAutofit/>
          </a:bodyPr>
          <a:lstStyle/>
          <a:p>
            <a:pPr algn="ctr"/>
            <a:r>
              <a:rPr lang="en-US" b="1" dirty="0" smtClean="0"/>
              <a:t>Sequencing</a:t>
            </a:r>
            <a:endParaRPr lang="en-US" b="1" dirty="0">
              <a:solidFill>
                <a:schemeClr val="bg1">
                  <a:lumMod val="65000"/>
                </a:schemeClr>
              </a:solidFill>
            </a:endParaRPr>
          </a:p>
        </p:txBody>
      </p:sp>
      <p:sp>
        <p:nvSpPr>
          <p:cNvPr id="5" name="Text Placeholder 4">
            <a:extLst>
              <a:ext uri="{FF2B5EF4-FFF2-40B4-BE49-F238E27FC236}">
                <a16:creationId xmlns="" xmlns:a16="http://schemas.microsoft.com/office/drawing/2014/main" id="{4C4781CC-2A34-4678-9A0A-610E3D044F06}"/>
              </a:ext>
            </a:extLst>
          </p:cNvPr>
          <p:cNvSpPr>
            <a:spLocks noGrp="1"/>
          </p:cNvSpPr>
          <p:nvPr>
            <p:ph type="body" sz="half" idx="2"/>
          </p:nvPr>
        </p:nvSpPr>
        <p:spPr>
          <a:xfrm>
            <a:off x="152400" y="1524000"/>
            <a:ext cx="2661841" cy="3736019"/>
          </a:xfrm>
        </p:spPr>
        <p:txBody>
          <a:bodyPr>
            <a:normAutofit/>
          </a:bodyPr>
          <a:lstStyle/>
          <a:p>
            <a:r>
              <a:rPr lang="en-US" sz="1800" dirty="0"/>
              <a:t>Purpose: Sequence bases identification</a:t>
            </a:r>
          </a:p>
          <a:p>
            <a:r>
              <a:rPr lang="en-US" sz="1800" dirty="0"/>
              <a:t>4 Steps:</a:t>
            </a:r>
          </a:p>
          <a:p>
            <a:pPr marL="285750" indent="-285750">
              <a:buFont typeface="Wingdings" panose="05000000000000000000" pitchFamily="2" charset="2"/>
              <a:buChar char="ü"/>
            </a:pPr>
            <a:r>
              <a:rPr lang="en-US" sz="1800" dirty="0"/>
              <a:t>Library preparation</a:t>
            </a:r>
          </a:p>
          <a:p>
            <a:pPr marL="285750" indent="-285750">
              <a:buFont typeface="Wingdings" panose="05000000000000000000" pitchFamily="2" charset="2"/>
              <a:buChar char="ü"/>
            </a:pPr>
            <a:r>
              <a:rPr lang="en-US" sz="1800" dirty="0"/>
              <a:t>Cluster generation</a:t>
            </a:r>
          </a:p>
          <a:p>
            <a:pPr marL="285750" indent="-285750">
              <a:buFont typeface="Wingdings" panose="05000000000000000000" pitchFamily="2" charset="2"/>
              <a:buChar char="ü"/>
            </a:pPr>
            <a:r>
              <a:rPr lang="en-US" sz="1800" dirty="0"/>
              <a:t>Sequencing</a:t>
            </a:r>
          </a:p>
          <a:p>
            <a:pPr marL="285750" indent="-285750">
              <a:buFont typeface="Wingdings" panose="05000000000000000000" pitchFamily="2" charset="2"/>
              <a:buChar char="ü"/>
            </a:pPr>
            <a:r>
              <a:rPr lang="en-US" sz="1800" dirty="0"/>
              <a:t>Data analysis</a:t>
            </a:r>
          </a:p>
        </p:txBody>
      </p:sp>
      <p:pic>
        <p:nvPicPr>
          <p:cNvPr id="9" name="Picture 8">
            <a:extLst>
              <a:ext uri="{FF2B5EF4-FFF2-40B4-BE49-F238E27FC236}">
                <a16:creationId xmlns="" xmlns:a16="http://schemas.microsoft.com/office/drawing/2014/main" id="{C9F4D459-3557-4AEB-9963-C272F0E7675D}"/>
              </a:ext>
            </a:extLst>
          </p:cNvPr>
          <p:cNvPicPr>
            <a:picLocks noChangeAspect="1"/>
          </p:cNvPicPr>
          <p:nvPr/>
        </p:nvPicPr>
        <p:blipFill>
          <a:blip r:embed="rId2"/>
          <a:stretch>
            <a:fillRect/>
          </a:stretch>
        </p:blipFill>
        <p:spPr>
          <a:xfrm>
            <a:off x="4191000" y="685800"/>
            <a:ext cx="3657600" cy="5910682"/>
          </a:xfrm>
          <a:prstGeom prst="rect">
            <a:avLst/>
          </a:prstGeom>
        </p:spPr>
      </p:pic>
    </p:spTree>
    <p:extLst>
      <p:ext uri="{BB962C8B-B14F-4D97-AF65-F5344CB8AC3E}">
        <p14:creationId xmlns:p14="http://schemas.microsoft.com/office/powerpoint/2010/main" val="283919825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Phasing the Variant</a:t>
            </a:r>
            <a:endParaRPr lang="en-US" dirty="0"/>
          </a:p>
        </p:txBody>
      </p:sp>
      <p:sp>
        <p:nvSpPr>
          <p:cNvPr id="4" name="AutoShape 2" descr="https://mail.nih.gov/owa/attachment.ashx?id=RgAAAADenH%2bPMvj1T4QZjW8tk7waBwAYAuKWydlCQKw7FTklf3OuAAAA92ZOAAAYAuKWydlCQKw7FTklf3OuAAAXLKVOAAAJ&amp;attcnt=1&amp;attid0=BAAAAAAA&amp;attcid0=32499EFE-AEA4-4777-9F88-C54682ABBAF7"/>
          <p:cNvSpPr>
            <a:spLocks noChangeAspect="1" noChangeArrowheads="1"/>
          </p:cNvSpPr>
          <p:nvPr/>
        </p:nvSpPr>
        <p:spPr bwMode="auto">
          <a:xfrm>
            <a:off x="1259681" y="-144463"/>
            <a:ext cx="2286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https://mail.nih.gov/owa/attachment.ashx?id=RgAAAADenH%2bPMvj1T4QZjW8tk7waBwAYAuKWydlCQKw7FTklf3OuAAAA92ZOAAAYAuKWydlCQKw7FTklf3OuAAAXLKVOAAAJ&amp;attcnt=1&amp;attid0=BAAAAAAA&amp;attcid0=32499EFE-AEA4-4777-9F88-C54682ABBAF7"/>
          <p:cNvSpPr>
            <a:spLocks noChangeAspect="1" noChangeArrowheads="1"/>
          </p:cNvSpPr>
          <p:nvPr/>
        </p:nvSpPr>
        <p:spPr bwMode="auto">
          <a:xfrm>
            <a:off x="1373981" y="7939"/>
            <a:ext cx="2286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6" descr="https://mail.nih.gov/owa/attachment.ashx?id=RgAAAADenH%2bPMvj1T4QZjW8tk7waBwAYAuKWydlCQKw7FTklf3OuAAAA92ZOAAAYAuKWydlCQKw7FTklf3OuAAAXLKVOAAAJ&amp;attcnt=1&amp;attid0=BAAAAAAA&amp;attcid0=32499EFE-AEA4-4777-9F88-C54682ABBAF7"/>
          <p:cNvSpPr>
            <a:spLocks noChangeAspect="1" noChangeArrowheads="1"/>
          </p:cNvSpPr>
          <p:nvPr/>
        </p:nvSpPr>
        <p:spPr bwMode="auto">
          <a:xfrm>
            <a:off x="1488281" y="160339"/>
            <a:ext cx="2286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3974307" y="5334000"/>
            <a:ext cx="4636294" cy="646331"/>
          </a:xfrm>
          <a:prstGeom prst="rect">
            <a:avLst/>
          </a:prstGeom>
          <a:noFill/>
        </p:spPr>
        <p:txBody>
          <a:bodyPr wrap="square" rtlCol="0">
            <a:spAutoFit/>
          </a:bodyPr>
          <a:lstStyle/>
          <a:p>
            <a:r>
              <a:rPr lang="en-US" dirty="0"/>
              <a:t>Berger SI, et al.  Human Genetics. 2017 Apr;136(4):409-420.</a:t>
            </a:r>
          </a:p>
        </p:txBody>
      </p:sp>
      <p:pic>
        <p:nvPicPr>
          <p:cNvPr id="7" name="Picture 6"/>
          <p:cNvPicPr>
            <a:picLocks noChangeAspect="1"/>
          </p:cNvPicPr>
          <p:nvPr/>
        </p:nvPicPr>
        <p:blipFill rotWithShape="1">
          <a:blip r:embed="rId2"/>
          <a:srcRect r="55186"/>
          <a:stretch/>
        </p:blipFill>
        <p:spPr>
          <a:xfrm>
            <a:off x="1373982" y="1737360"/>
            <a:ext cx="2222659" cy="4541447"/>
          </a:xfrm>
          <a:prstGeom prst="rect">
            <a:avLst/>
          </a:prstGeom>
        </p:spPr>
      </p:pic>
      <p:sp>
        <p:nvSpPr>
          <p:cNvPr id="9" name="TextBox 8"/>
          <p:cNvSpPr txBox="1"/>
          <p:nvPr/>
        </p:nvSpPr>
        <p:spPr>
          <a:xfrm>
            <a:off x="4107657" y="3038588"/>
            <a:ext cx="3960019" cy="923330"/>
          </a:xfrm>
          <a:prstGeom prst="rect">
            <a:avLst/>
          </a:prstGeom>
          <a:noFill/>
        </p:spPr>
        <p:txBody>
          <a:bodyPr wrap="square" rtlCol="0">
            <a:spAutoFit/>
          </a:bodyPr>
          <a:lstStyle/>
          <a:p>
            <a:r>
              <a:rPr lang="en-US" dirty="0" smtClean="0"/>
              <a:t>Nearby maternal SNP allows phasing of de novo variant to </a:t>
            </a:r>
            <a:r>
              <a:rPr lang="en-US" smtClean="0"/>
              <a:t>paternally inherited chromosome</a:t>
            </a:r>
            <a:endParaRPr lang="en-US"/>
          </a:p>
        </p:txBody>
      </p:sp>
    </p:spTree>
    <p:extLst>
      <p:ext uri="{BB962C8B-B14F-4D97-AF65-F5344CB8AC3E}">
        <p14:creationId xmlns:p14="http://schemas.microsoft.com/office/powerpoint/2010/main" val="4979918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DN M2922 validation.png"/>
          <p:cNvPicPr>
            <a:picLocks noChangeAspect="1"/>
          </p:cNvPicPr>
          <p:nvPr/>
        </p:nvPicPr>
        <p:blipFill rotWithShape="1">
          <a:blip r:embed="rId2">
            <a:extLst>
              <a:ext uri="{28A0092B-C50C-407E-A947-70E740481C1C}">
                <a14:useLocalDpi xmlns:a14="http://schemas.microsoft.com/office/drawing/2010/main" val="0"/>
              </a:ext>
            </a:extLst>
          </a:blip>
          <a:srcRect l="315" r="402"/>
          <a:stretch/>
        </p:blipFill>
        <p:spPr>
          <a:xfrm>
            <a:off x="1775362" y="2403230"/>
            <a:ext cx="6109855" cy="3017150"/>
          </a:xfrm>
          <a:prstGeom prst="rect">
            <a:avLst/>
          </a:prstGeom>
        </p:spPr>
      </p:pic>
      <p:sp>
        <p:nvSpPr>
          <p:cNvPr id="5" name="TextBox 4"/>
          <p:cNvSpPr txBox="1"/>
          <p:nvPr/>
        </p:nvSpPr>
        <p:spPr>
          <a:xfrm>
            <a:off x="981961" y="2600980"/>
            <a:ext cx="910827" cy="738664"/>
          </a:xfrm>
          <a:prstGeom prst="rect">
            <a:avLst/>
          </a:prstGeom>
          <a:noFill/>
        </p:spPr>
        <p:txBody>
          <a:bodyPr wrap="none" rtlCol="0">
            <a:spAutoFit/>
          </a:bodyPr>
          <a:lstStyle/>
          <a:p>
            <a:pPr algn="ctr"/>
            <a:r>
              <a:rPr lang="en-US" sz="1400" b="1" dirty="0"/>
              <a:t>M2922</a:t>
            </a:r>
          </a:p>
          <a:p>
            <a:pPr algn="ctr"/>
            <a:r>
              <a:rPr lang="en-US" sz="1400" b="1" dirty="0" err="1"/>
              <a:t>Proband</a:t>
            </a:r>
            <a:endParaRPr lang="en-US" sz="1400" b="1" dirty="0"/>
          </a:p>
          <a:p>
            <a:pPr algn="ctr"/>
            <a:r>
              <a:rPr lang="en-US" sz="1400" b="1" dirty="0" err="1"/>
              <a:t>gDNA</a:t>
            </a:r>
            <a:r>
              <a:rPr lang="en-US" sz="1400" b="1" dirty="0"/>
              <a:t> </a:t>
            </a:r>
          </a:p>
        </p:txBody>
      </p:sp>
      <p:sp>
        <p:nvSpPr>
          <p:cNvPr id="9" name="TextBox 8"/>
          <p:cNvSpPr txBox="1"/>
          <p:nvPr/>
        </p:nvSpPr>
        <p:spPr>
          <a:xfrm>
            <a:off x="2664103" y="1481731"/>
            <a:ext cx="2249335" cy="646331"/>
          </a:xfrm>
          <a:prstGeom prst="rect">
            <a:avLst/>
          </a:prstGeom>
          <a:solidFill>
            <a:schemeClr val="accent2">
              <a:lumMod val="40000"/>
              <a:lumOff val="60000"/>
            </a:schemeClr>
          </a:solidFill>
        </p:spPr>
        <p:txBody>
          <a:bodyPr wrap="none" rtlCol="0">
            <a:spAutoFit/>
          </a:bodyPr>
          <a:lstStyle/>
          <a:p>
            <a:pPr algn="ctr"/>
            <a:r>
              <a:rPr lang="en-US" b="1" i="1" dirty="0"/>
              <a:t>de novo </a:t>
            </a:r>
            <a:r>
              <a:rPr lang="en-US" b="1" dirty="0"/>
              <a:t>missense</a:t>
            </a:r>
            <a:r>
              <a:rPr lang="en-US" b="1" i="1" dirty="0"/>
              <a:t> </a:t>
            </a:r>
          </a:p>
          <a:p>
            <a:pPr algn="ctr"/>
            <a:r>
              <a:rPr lang="en-US" b="1" dirty="0"/>
              <a:t>c.838G&gt;C</a:t>
            </a:r>
          </a:p>
        </p:txBody>
      </p:sp>
      <p:sp>
        <p:nvSpPr>
          <p:cNvPr id="10" name="TextBox 9"/>
          <p:cNvSpPr txBox="1"/>
          <p:nvPr/>
        </p:nvSpPr>
        <p:spPr>
          <a:xfrm>
            <a:off x="6024981" y="1153180"/>
            <a:ext cx="1861720" cy="1200329"/>
          </a:xfrm>
          <a:prstGeom prst="rect">
            <a:avLst/>
          </a:prstGeom>
          <a:solidFill>
            <a:schemeClr val="accent2">
              <a:lumMod val="40000"/>
              <a:lumOff val="60000"/>
            </a:schemeClr>
          </a:solidFill>
        </p:spPr>
        <p:txBody>
          <a:bodyPr wrap="square" rtlCol="0">
            <a:spAutoFit/>
          </a:bodyPr>
          <a:lstStyle/>
          <a:p>
            <a:pPr algn="ctr"/>
            <a:r>
              <a:rPr lang="en-US" b="1" dirty="0" smtClean="0"/>
              <a:t>Maternal </a:t>
            </a:r>
            <a:r>
              <a:rPr lang="en-US" b="1" dirty="0"/>
              <a:t>inherited  </a:t>
            </a:r>
          </a:p>
          <a:p>
            <a:pPr algn="ctr"/>
            <a:r>
              <a:rPr lang="en-US" b="1" dirty="0"/>
              <a:t>silent SNP </a:t>
            </a:r>
          </a:p>
          <a:p>
            <a:pPr algn="ctr"/>
            <a:r>
              <a:rPr lang="en-US" b="1" dirty="0"/>
              <a:t>c.858C&gt;T</a:t>
            </a:r>
          </a:p>
        </p:txBody>
      </p:sp>
      <p:sp>
        <p:nvSpPr>
          <p:cNvPr id="12" name="Rectangle 11"/>
          <p:cNvSpPr/>
          <p:nvPr/>
        </p:nvSpPr>
        <p:spPr>
          <a:xfrm>
            <a:off x="1143000" y="3707047"/>
            <a:ext cx="628650" cy="1169551"/>
          </a:xfrm>
          <a:prstGeom prst="rect">
            <a:avLst/>
          </a:prstGeom>
        </p:spPr>
        <p:txBody>
          <a:bodyPr wrap="square">
            <a:spAutoFit/>
          </a:bodyPr>
          <a:lstStyle/>
          <a:p>
            <a:pPr algn="ctr"/>
            <a:r>
              <a:rPr lang="en-US" sz="1400" b="1" dirty="0"/>
              <a:t>M2943</a:t>
            </a:r>
          </a:p>
          <a:p>
            <a:pPr algn="ctr"/>
            <a:r>
              <a:rPr lang="en-US" sz="1400" b="1" dirty="0"/>
              <a:t>Mom</a:t>
            </a:r>
          </a:p>
          <a:p>
            <a:pPr algn="ctr"/>
            <a:r>
              <a:rPr lang="en-US" sz="1400" b="1" dirty="0" err="1"/>
              <a:t>gDNA</a:t>
            </a:r>
            <a:r>
              <a:rPr lang="en-US" sz="1400" b="1" dirty="0"/>
              <a:t> </a:t>
            </a:r>
          </a:p>
        </p:txBody>
      </p:sp>
      <p:sp>
        <p:nvSpPr>
          <p:cNvPr id="13" name="Rectangle 12"/>
          <p:cNvSpPr/>
          <p:nvPr/>
        </p:nvSpPr>
        <p:spPr>
          <a:xfrm>
            <a:off x="1167243" y="4774049"/>
            <a:ext cx="563215" cy="1169551"/>
          </a:xfrm>
          <a:prstGeom prst="rect">
            <a:avLst/>
          </a:prstGeom>
        </p:spPr>
        <p:txBody>
          <a:bodyPr wrap="square">
            <a:spAutoFit/>
          </a:bodyPr>
          <a:lstStyle/>
          <a:p>
            <a:pPr algn="ctr"/>
            <a:r>
              <a:rPr lang="en-US" sz="1400" b="1" dirty="0"/>
              <a:t>M2943 Dad </a:t>
            </a:r>
          </a:p>
          <a:p>
            <a:pPr algn="ctr"/>
            <a:r>
              <a:rPr lang="en-US" sz="1400" b="1" dirty="0" err="1"/>
              <a:t>gDNA</a:t>
            </a:r>
            <a:endParaRPr lang="en-US" sz="1400" b="1" dirty="0"/>
          </a:p>
        </p:txBody>
      </p:sp>
      <p:sp>
        <p:nvSpPr>
          <p:cNvPr id="14" name="TextBox 13"/>
          <p:cNvSpPr txBox="1"/>
          <p:nvPr/>
        </p:nvSpPr>
        <p:spPr>
          <a:xfrm>
            <a:off x="1066800" y="191280"/>
            <a:ext cx="6856809" cy="646331"/>
          </a:xfrm>
          <a:prstGeom prst="rect">
            <a:avLst/>
          </a:prstGeom>
          <a:noFill/>
        </p:spPr>
        <p:txBody>
          <a:bodyPr wrap="square" rtlCol="0">
            <a:spAutoFit/>
          </a:bodyPr>
          <a:lstStyle/>
          <a:p>
            <a:pPr algn="ctr"/>
            <a:r>
              <a:rPr lang="en-US" sz="3600" b="1" i="1" dirty="0">
                <a:solidFill>
                  <a:srgbClr val="0000FF"/>
                </a:solidFill>
              </a:rPr>
              <a:t>NDN</a:t>
            </a:r>
            <a:r>
              <a:rPr lang="en-US" sz="3600" b="1" dirty="0">
                <a:solidFill>
                  <a:srgbClr val="0000FF"/>
                </a:solidFill>
              </a:rPr>
              <a:t> Sanger Validation</a:t>
            </a:r>
          </a:p>
        </p:txBody>
      </p:sp>
      <p:cxnSp>
        <p:nvCxnSpPr>
          <p:cNvPr id="15" name="Straight Arrow Connector 14"/>
          <p:cNvCxnSpPr/>
          <p:nvPr/>
        </p:nvCxnSpPr>
        <p:spPr>
          <a:xfrm>
            <a:off x="3771900" y="2731322"/>
            <a:ext cx="0" cy="381000"/>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3771900" y="2143780"/>
            <a:ext cx="0" cy="306492"/>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6734795" y="2067580"/>
            <a:ext cx="8906" cy="401800"/>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6716981" y="2729630"/>
            <a:ext cx="0" cy="306492"/>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6716981" y="4651455"/>
            <a:ext cx="0" cy="228600"/>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1091044" y="5496582"/>
            <a:ext cx="6820892" cy="1523132"/>
            <a:chOff x="-69275" y="5410200"/>
            <a:chExt cx="9094522" cy="1523132"/>
          </a:xfrm>
        </p:grpSpPr>
        <p:sp>
          <p:nvSpPr>
            <p:cNvPr id="28" name="Rectangle 27"/>
            <p:cNvSpPr/>
            <p:nvPr/>
          </p:nvSpPr>
          <p:spPr>
            <a:xfrm>
              <a:off x="28700" y="6019800"/>
              <a:ext cx="685800" cy="45720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7"/>
            <p:cNvPicPr>
              <a:picLocks noChangeAspect="1" noChangeArrowheads="1"/>
            </p:cNvPicPr>
            <p:nvPr/>
          </p:nvPicPr>
          <p:blipFill rotWithShape="1">
            <a:blip r:embed="rId3">
              <a:extLst>
                <a:ext uri="{28A0092B-C50C-407E-A947-70E740481C1C}">
                  <a14:useLocalDpi xmlns:a14="http://schemas.microsoft.com/office/drawing/2010/main" val="0"/>
                </a:ext>
              </a:extLst>
            </a:blip>
            <a:srcRect l="64519" t="36648" r="11423" b="54892"/>
            <a:stretch/>
          </p:blipFill>
          <p:spPr bwMode="auto">
            <a:xfrm>
              <a:off x="748145" y="5410200"/>
              <a:ext cx="8277102" cy="10499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6" name="Straight Arrow Connector 25"/>
            <p:cNvCxnSpPr/>
            <p:nvPr/>
          </p:nvCxnSpPr>
          <p:spPr>
            <a:xfrm>
              <a:off x="7455725" y="5833750"/>
              <a:ext cx="0" cy="228600"/>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9275" y="5979225"/>
              <a:ext cx="879764" cy="954107"/>
            </a:xfrm>
            <a:prstGeom prst="rect">
              <a:avLst/>
            </a:prstGeom>
            <a:noFill/>
          </p:spPr>
          <p:txBody>
            <a:bodyPr wrap="square" rtlCol="0">
              <a:spAutoFit/>
            </a:bodyPr>
            <a:lstStyle/>
            <a:p>
              <a:pPr algn="ctr"/>
              <a:r>
                <a:rPr lang="en-US" sz="1400" b="1" dirty="0" err="1"/>
                <a:t>Proband</a:t>
              </a:r>
              <a:endParaRPr lang="en-US" sz="1400" b="1" dirty="0"/>
            </a:p>
            <a:p>
              <a:pPr algn="ctr"/>
              <a:r>
                <a:rPr lang="en-US" sz="1400" b="1" dirty="0"/>
                <a:t>cDNA </a:t>
              </a:r>
            </a:p>
          </p:txBody>
        </p:sp>
        <p:cxnSp>
          <p:nvCxnSpPr>
            <p:cNvPr id="29" name="Straight Arrow Connector 28"/>
            <p:cNvCxnSpPr/>
            <p:nvPr/>
          </p:nvCxnSpPr>
          <p:spPr>
            <a:xfrm>
              <a:off x="3505200" y="5867400"/>
              <a:ext cx="0" cy="228600"/>
            </a:xfrm>
            <a:prstGeom prst="straightConnector1">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1" name="Rectangle 1"/>
          <p:cNvSpPr>
            <a:spLocks noChangeArrowheads="1"/>
          </p:cNvSpPr>
          <p:nvPr/>
        </p:nvSpPr>
        <p:spPr bwMode="auto">
          <a:xfrm>
            <a:off x="1066800" y="695980"/>
            <a:ext cx="685681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lgn="ctr" fontAlgn="base">
              <a:spcBef>
                <a:spcPct val="0"/>
              </a:spcBef>
              <a:spcAft>
                <a:spcPct val="0"/>
              </a:spcAft>
            </a:pPr>
            <a:r>
              <a:rPr lang="en-US" altLang="en-US" sz="2800" b="1" i="1" dirty="0">
                <a:solidFill>
                  <a:srgbClr val="0000FF"/>
                </a:solidFill>
                <a:latin typeface="+mj-lt"/>
                <a:cs typeface="Arial" pitchFamily="34" charset="0"/>
              </a:rPr>
              <a:t>(</a:t>
            </a:r>
            <a:r>
              <a:rPr lang="en-US" sz="2800" b="1" i="1" dirty="0">
                <a:solidFill>
                  <a:srgbClr val="0000FF"/>
                </a:solidFill>
                <a:latin typeface="+mj-lt"/>
              </a:rPr>
              <a:t>variant on paternal allele</a:t>
            </a:r>
            <a:r>
              <a:rPr lang="en-US" altLang="en-US" sz="2800" b="1" i="1" dirty="0">
                <a:solidFill>
                  <a:srgbClr val="0000FF"/>
                </a:solidFill>
                <a:latin typeface="+mj-lt"/>
                <a:cs typeface="Arial" pitchFamily="34" charset="0"/>
              </a:rPr>
              <a:t>) </a:t>
            </a:r>
          </a:p>
        </p:txBody>
      </p:sp>
    </p:spTree>
    <p:extLst>
      <p:ext uri="{BB962C8B-B14F-4D97-AF65-F5344CB8AC3E}">
        <p14:creationId xmlns:p14="http://schemas.microsoft.com/office/powerpoint/2010/main" val="359428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300" y="1219202"/>
            <a:ext cx="6858000" cy="4525963"/>
          </a:xfrm>
        </p:spPr>
        <p:txBody>
          <a:bodyPr>
            <a:normAutofit fontScale="92500" lnSpcReduction="20000"/>
          </a:bodyPr>
          <a:lstStyle/>
          <a:p>
            <a:pPr>
              <a:spcBef>
                <a:spcPts val="0"/>
              </a:spcBef>
              <a:buFont typeface="Wingdings" panose="05000000000000000000" pitchFamily="2" charset="2"/>
              <a:buChar char="Ø"/>
            </a:pPr>
            <a:r>
              <a:rPr lang="en-US" sz="2400" b="1" dirty="0"/>
              <a:t> First </a:t>
            </a:r>
            <a:r>
              <a:rPr lang="en-US" sz="2400" b="1" dirty="0" smtClean="0"/>
              <a:t>de novo missense </a:t>
            </a:r>
            <a:r>
              <a:rPr lang="en-US" sz="2400" b="1" dirty="0"/>
              <a:t>variant in </a:t>
            </a:r>
            <a:r>
              <a:rPr lang="en-US" sz="2400" b="1" dirty="0" smtClean="0"/>
              <a:t>this PWS </a:t>
            </a:r>
            <a:r>
              <a:rPr lang="en-US" sz="2400" b="1" dirty="0"/>
              <a:t>region gene</a:t>
            </a:r>
          </a:p>
          <a:p>
            <a:pPr>
              <a:spcBef>
                <a:spcPts val="0"/>
              </a:spcBef>
              <a:buFont typeface="Wingdings" panose="05000000000000000000" pitchFamily="2" charset="2"/>
              <a:buChar char="Ø"/>
            </a:pPr>
            <a:endParaRPr lang="en-US" sz="2400" b="1" dirty="0"/>
          </a:p>
          <a:p>
            <a:pPr>
              <a:spcBef>
                <a:spcPts val="0"/>
              </a:spcBef>
              <a:buFont typeface="Wingdings" panose="05000000000000000000" pitchFamily="2" charset="2"/>
              <a:buChar char="Ø"/>
            </a:pPr>
            <a:r>
              <a:rPr lang="en-US" sz="2400" b="1" dirty="0"/>
              <a:t>Our patient’s phenotype may help explain: </a:t>
            </a:r>
          </a:p>
          <a:p>
            <a:pPr lvl="1">
              <a:spcBef>
                <a:spcPts val="0"/>
              </a:spcBef>
              <a:buFont typeface="Wingdings" panose="05000000000000000000" pitchFamily="2" charset="2"/>
              <a:buChar char="§"/>
            </a:pPr>
            <a:r>
              <a:rPr lang="en-US" dirty="0"/>
              <a:t>Contribution of NDN deficiency to the PWS cognitive </a:t>
            </a:r>
            <a:r>
              <a:rPr lang="en-US" dirty="0" smtClean="0"/>
              <a:t>phenotype</a:t>
            </a:r>
          </a:p>
          <a:p>
            <a:pPr lvl="1">
              <a:spcBef>
                <a:spcPts val="0"/>
              </a:spcBef>
              <a:buFont typeface="Wingdings" panose="05000000000000000000" pitchFamily="2" charset="2"/>
              <a:buChar char="§"/>
            </a:pPr>
            <a:r>
              <a:rPr lang="en-US" dirty="0" smtClean="0"/>
              <a:t>Respiratory features in NDN knockout mouse</a:t>
            </a:r>
            <a:endParaRPr lang="en-US" dirty="0"/>
          </a:p>
          <a:p>
            <a:pPr lvl="1">
              <a:spcBef>
                <a:spcPts val="0"/>
              </a:spcBef>
              <a:buFont typeface="Wingdings" panose="05000000000000000000" pitchFamily="2" charset="2"/>
              <a:buChar char="§"/>
            </a:pPr>
            <a:r>
              <a:rPr lang="en-US" dirty="0"/>
              <a:t>Exclude contribution of deficient NDN to other PWS phenotypic features</a:t>
            </a:r>
          </a:p>
          <a:p>
            <a:pPr marL="457200" lvl="1" indent="0">
              <a:spcBef>
                <a:spcPts val="0"/>
              </a:spcBef>
              <a:buNone/>
            </a:pPr>
            <a:endParaRPr lang="en-US" dirty="0"/>
          </a:p>
          <a:p>
            <a:pPr>
              <a:spcBef>
                <a:spcPts val="0"/>
              </a:spcBef>
              <a:buFont typeface="Wingdings" panose="05000000000000000000" pitchFamily="2" charset="2"/>
              <a:buChar char="Ø"/>
            </a:pPr>
            <a:r>
              <a:rPr lang="en-US" dirty="0" smtClean="0"/>
              <a:t> </a:t>
            </a:r>
            <a:r>
              <a:rPr lang="en-US" sz="2400" b="1" dirty="0"/>
              <a:t>Novel </a:t>
            </a:r>
            <a:r>
              <a:rPr lang="en-US" sz="2400" b="1" dirty="0">
                <a:ea typeface="Calibri" panose="020F0502020204030204" pitchFamily="34" charset="0"/>
                <a:cs typeface="Times New Roman" panose="02020603050405020304" pitchFamily="18" charset="0"/>
              </a:rPr>
              <a:t>c.838G&gt;C:p.A280P missense variant </a:t>
            </a:r>
            <a:r>
              <a:rPr lang="en-US" sz="2400" b="1" dirty="0"/>
              <a:t>requires further  functional evaluation to effects on NDN gene/protein </a:t>
            </a:r>
            <a:r>
              <a:rPr lang="en-US" sz="2400" b="1" dirty="0" smtClean="0"/>
              <a:t>function</a:t>
            </a:r>
          </a:p>
          <a:p>
            <a:pPr>
              <a:spcBef>
                <a:spcPts val="0"/>
              </a:spcBef>
              <a:buFont typeface="Wingdings" panose="05000000000000000000" pitchFamily="2" charset="2"/>
              <a:buChar char="Ø"/>
            </a:pPr>
            <a:endParaRPr lang="en-US" sz="2400" b="1" dirty="0"/>
          </a:p>
          <a:p>
            <a:pPr>
              <a:spcBef>
                <a:spcPts val="0"/>
              </a:spcBef>
              <a:buFont typeface="Wingdings" panose="05000000000000000000" pitchFamily="2" charset="2"/>
              <a:buChar char="Ø"/>
            </a:pPr>
            <a:r>
              <a:rPr lang="en-US" sz="2400" b="1" dirty="0" smtClean="0"/>
              <a:t>Can not exclude role of MAPK8IP3 variant</a:t>
            </a:r>
          </a:p>
          <a:p>
            <a:pPr lvl="1">
              <a:spcBef>
                <a:spcPts val="0"/>
              </a:spcBef>
              <a:buFont typeface="Wingdings" panose="05000000000000000000" pitchFamily="2" charset="2"/>
              <a:buChar char="Ø"/>
            </a:pPr>
            <a:r>
              <a:rPr lang="en-US" sz="2200" b="1" dirty="0" smtClean="0"/>
              <a:t> (May also interact with NDN… Possible </a:t>
            </a:r>
            <a:r>
              <a:rPr lang="en-US" sz="2200" b="1" dirty="0" err="1" smtClean="0"/>
              <a:t>digenic</a:t>
            </a:r>
            <a:r>
              <a:rPr lang="en-US" sz="2200" b="1" dirty="0" smtClean="0"/>
              <a:t> effect)</a:t>
            </a:r>
            <a:endParaRPr lang="en-US" sz="2200" b="1" dirty="0"/>
          </a:p>
        </p:txBody>
      </p:sp>
      <p:sp>
        <p:nvSpPr>
          <p:cNvPr id="4" name="TextBox 3"/>
          <p:cNvSpPr txBox="1"/>
          <p:nvPr/>
        </p:nvSpPr>
        <p:spPr>
          <a:xfrm>
            <a:off x="1130300" y="347530"/>
            <a:ext cx="6858000" cy="646331"/>
          </a:xfrm>
          <a:prstGeom prst="rect">
            <a:avLst/>
          </a:prstGeom>
          <a:noFill/>
        </p:spPr>
        <p:txBody>
          <a:bodyPr wrap="square" rtlCol="0">
            <a:spAutoFit/>
          </a:bodyPr>
          <a:lstStyle/>
          <a:p>
            <a:pPr algn="ctr"/>
            <a:r>
              <a:rPr lang="en-US" sz="3600" b="1" i="1" dirty="0">
                <a:solidFill>
                  <a:srgbClr val="0000FF"/>
                </a:solidFill>
              </a:rPr>
              <a:t>NDN </a:t>
            </a:r>
            <a:r>
              <a:rPr lang="en-US" sz="3600" b="1" dirty="0">
                <a:solidFill>
                  <a:srgbClr val="0000FF"/>
                </a:solidFill>
              </a:rPr>
              <a:t>Discussion</a:t>
            </a:r>
            <a:endParaRPr lang="en-US" sz="3600" dirty="0">
              <a:solidFill>
                <a:srgbClr val="0000FF"/>
              </a:solidFill>
            </a:endParaRPr>
          </a:p>
        </p:txBody>
      </p:sp>
      <p:cxnSp>
        <p:nvCxnSpPr>
          <p:cNvPr id="6" name="Straight Connector 5"/>
          <p:cNvCxnSpPr/>
          <p:nvPr/>
        </p:nvCxnSpPr>
        <p:spPr>
          <a:xfrm>
            <a:off x="1143000" y="1066800"/>
            <a:ext cx="685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854823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Then this happened…  MAPK8IP3</a:t>
            </a:r>
            <a:endParaRPr lang="en-US" dirty="0"/>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2209800"/>
            <a:ext cx="8229600" cy="11695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826894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Next generation sequencing pipelines can be tailored for germline variation, mosaic variation, small variants (SNV, </a:t>
            </a:r>
            <a:r>
              <a:rPr lang="en-US" dirty="0" err="1" smtClean="0"/>
              <a:t>indels</a:t>
            </a:r>
            <a:r>
              <a:rPr lang="en-US" dirty="0" smtClean="0"/>
              <a:t>), Copy number variants, etc.</a:t>
            </a:r>
          </a:p>
          <a:p>
            <a:endParaRPr lang="en-US" dirty="0"/>
          </a:p>
          <a:p>
            <a:r>
              <a:rPr lang="en-US" dirty="0" smtClean="0"/>
              <a:t>Clinical variant interpretation Guidelines</a:t>
            </a:r>
          </a:p>
          <a:p>
            <a:endParaRPr lang="en-US" dirty="0"/>
          </a:p>
          <a:p>
            <a:r>
              <a:rPr lang="en-US" dirty="0" smtClean="0"/>
              <a:t>Secondary findings</a:t>
            </a:r>
          </a:p>
          <a:p>
            <a:endParaRPr lang="en-US" dirty="0"/>
          </a:p>
          <a:p>
            <a:endParaRPr lang="en-US" dirty="0" smtClean="0"/>
          </a:p>
        </p:txBody>
      </p:sp>
    </p:spTree>
    <p:extLst>
      <p:ext uri="{BB962C8B-B14F-4D97-AF65-F5344CB8AC3E}">
        <p14:creationId xmlns:p14="http://schemas.microsoft.com/office/powerpoint/2010/main" val="33253680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Content Placeholder 2"/>
          <p:cNvSpPr>
            <a:spLocks noGrp="1"/>
          </p:cNvSpPr>
          <p:nvPr>
            <p:ph idx="1"/>
          </p:nvPr>
        </p:nvSpPr>
        <p:spPr/>
        <p:txBody>
          <a:bodyPr>
            <a:normAutofit/>
          </a:bodyPr>
          <a:lstStyle/>
          <a:p>
            <a:r>
              <a:rPr lang="en-US" dirty="0" smtClean="0"/>
              <a:t>Children’s </a:t>
            </a:r>
            <a:r>
              <a:rPr lang="en-US" dirty="0" err="1" smtClean="0"/>
              <a:t>Reasearch</a:t>
            </a:r>
            <a:r>
              <a:rPr lang="en-US" dirty="0" smtClean="0"/>
              <a:t> Institute Computational Biology Unit</a:t>
            </a:r>
            <a:endParaRPr lang="en-US" dirty="0" smtClean="0"/>
          </a:p>
          <a:p>
            <a:pPr lvl="1"/>
            <a:endParaRPr lang="en-US" dirty="0"/>
          </a:p>
          <a:p>
            <a:pPr lvl="1"/>
            <a:r>
              <a:rPr lang="en-US" dirty="0"/>
              <a:t>    Dr. Eric Vilain - Director of Center for Genetic Medicine </a:t>
            </a:r>
            <a:r>
              <a:rPr lang="en-US" dirty="0" smtClean="0"/>
              <a:t>Research</a:t>
            </a:r>
            <a:endParaRPr lang="en-US" dirty="0"/>
          </a:p>
          <a:p>
            <a:pPr lvl="1"/>
            <a:r>
              <a:rPr lang="en-US" dirty="0"/>
              <a:t>    Dr. Hiroki Morizono - Director of </a:t>
            </a:r>
            <a:r>
              <a:rPr lang="en-US" dirty="0" smtClean="0"/>
              <a:t>CBU</a:t>
            </a:r>
            <a:endParaRPr lang="en-US" dirty="0"/>
          </a:p>
          <a:p>
            <a:pPr lvl="1"/>
            <a:r>
              <a:rPr lang="en-US" dirty="0"/>
              <a:t>    Dr. Susan </a:t>
            </a:r>
            <a:r>
              <a:rPr lang="en-US" dirty="0" smtClean="0"/>
              <a:t>Knoblach</a:t>
            </a:r>
          </a:p>
          <a:p>
            <a:pPr lvl="1"/>
            <a:r>
              <a:rPr lang="en-US" dirty="0"/>
              <a:t> </a:t>
            </a:r>
            <a:r>
              <a:rPr lang="en-US" dirty="0" smtClean="0"/>
              <a:t>   Payal Banerjee</a:t>
            </a:r>
          </a:p>
          <a:p>
            <a:pPr lvl="1"/>
            <a:r>
              <a:rPr lang="en-US" dirty="0" smtClean="0"/>
              <a:t>    </a:t>
            </a:r>
            <a:r>
              <a:rPr lang="en-US" dirty="0"/>
              <a:t>Dr. Surajit </a:t>
            </a:r>
            <a:r>
              <a:rPr lang="en-US" dirty="0" smtClean="0"/>
              <a:t>Bhattacharya</a:t>
            </a:r>
            <a:endParaRPr lang="en-US" dirty="0"/>
          </a:p>
          <a:p>
            <a:pPr lvl="1"/>
            <a:r>
              <a:rPr lang="en-US" dirty="0"/>
              <a:t>    Dr. Hayk Barseghyan </a:t>
            </a:r>
          </a:p>
        </p:txBody>
      </p:sp>
    </p:spTree>
    <p:extLst>
      <p:ext uri="{BB962C8B-B14F-4D97-AF65-F5344CB8AC3E}">
        <p14:creationId xmlns:p14="http://schemas.microsoft.com/office/powerpoint/2010/main" val="1776976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AF2118D-2125-4D67-B19F-A8FCD1395A44}"/>
              </a:ext>
            </a:extLst>
          </p:cNvPr>
          <p:cNvSpPr>
            <a:spLocks noGrp="1"/>
          </p:cNvSpPr>
          <p:nvPr>
            <p:ph type="title"/>
          </p:nvPr>
        </p:nvSpPr>
        <p:spPr>
          <a:xfrm>
            <a:off x="1113234" y="685801"/>
            <a:ext cx="7514035" cy="1004888"/>
          </a:xfrm>
        </p:spPr>
        <p:txBody>
          <a:bodyPr/>
          <a:lstStyle/>
          <a:p>
            <a:pPr algn="ctr"/>
            <a:r>
              <a:rPr lang="en-US" dirty="0"/>
              <a:t>Bioinformatic Workflow</a:t>
            </a:r>
          </a:p>
        </p:txBody>
      </p:sp>
      <p:sp>
        <p:nvSpPr>
          <p:cNvPr id="5" name="Rectangle: Rounded Corners 4">
            <a:extLst>
              <a:ext uri="{FF2B5EF4-FFF2-40B4-BE49-F238E27FC236}">
                <a16:creationId xmlns="" xmlns:a16="http://schemas.microsoft.com/office/drawing/2014/main" id="{C2E443BE-CDB7-41E6-855D-A6E5E32B5764}"/>
              </a:ext>
            </a:extLst>
          </p:cNvPr>
          <p:cNvSpPr/>
          <p:nvPr/>
        </p:nvSpPr>
        <p:spPr>
          <a:xfrm>
            <a:off x="4009378" y="4215533"/>
            <a:ext cx="1125245" cy="621437"/>
          </a:xfrm>
          <a:prstGeom prst="roundRect">
            <a:avLst/>
          </a:prstGeom>
          <a:solidFill>
            <a:srgbClr val="FF0000"/>
          </a:solidFill>
          <a:ln w="19050">
            <a:solidFill>
              <a:schemeClr val="tx1"/>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Analysis</a:t>
            </a:r>
          </a:p>
        </p:txBody>
      </p:sp>
      <p:sp>
        <p:nvSpPr>
          <p:cNvPr id="6" name="Rectangle: Rounded Corners 5">
            <a:extLst>
              <a:ext uri="{FF2B5EF4-FFF2-40B4-BE49-F238E27FC236}">
                <a16:creationId xmlns="" xmlns:a16="http://schemas.microsoft.com/office/drawing/2014/main" id="{628FE002-21E5-4383-A68B-B5E607B7D7A6}"/>
              </a:ext>
            </a:extLst>
          </p:cNvPr>
          <p:cNvSpPr/>
          <p:nvPr/>
        </p:nvSpPr>
        <p:spPr>
          <a:xfrm>
            <a:off x="4009378" y="1690689"/>
            <a:ext cx="1934222" cy="621437"/>
          </a:xfrm>
          <a:prstGeom prst="roundRect">
            <a:avLst/>
          </a:prstGeom>
          <a:ln w="19050">
            <a:solidFill>
              <a:schemeClr val="tx1"/>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Sequencing</a:t>
            </a:r>
          </a:p>
        </p:txBody>
      </p:sp>
      <p:sp>
        <p:nvSpPr>
          <p:cNvPr id="8" name="Rectangle: Rounded Corners 7">
            <a:extLst>
              <a:ext uri="{FF2B5EF4-FFF2-40B4-BE49-F238E27FC236}">
                <a16:creationId xmlns="" xmlns:a16="http://schemas.microsoft.com/office/drawing/2014/main" id="{1C3CD7D1-F3B7-4ECF-BF62-97F5F0FA8D1B}"/>
              </a:ext>
            </a:extLst>
          </p:cNvPr>
          <p:cNvSpPr/>
          <p:nvPr/>
        </p:nvSpPr>
        <p:spPr>
          <a:xfrm>
            <a:off x="4009378" y="5471439"/>
            <a:ext cx="1125245" cy="621437"/>
          </a:xfrm>
          <a:prstGeom prst="roundRect">
            <a:avLst/>
          </a:prstGeom>
          <a:solidFill>
            <a:schemeClr val="bg1"/>
          </a:solidFill>
          <a:ln w="19050">
            <a:solidFill>
              <a:schemeClr val="tx1"/>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Store</a:t>
            </a:r>
          </a:p>
        </p:txBody>
      </p:sp>
      <p:sp>
        <p:nvSpPr>
          <p:cNvPr id="9" name="Rectangle: Rounded Corners 8">
            <a:extLst>
              <a:ext uri="{FF2B5EF4-FFF2-40B4-BE49-F238E27FC236}">
                <a16:creationId xmlns="" xmlns:a16="http://schemas.microsoft.com/office/drawing/2014/main" id="{6A8762C4-8FF8-423A-BC4A-F4DBFB9039FD}"/>
              </a:ext>
            </a:extLst>
          </p:cNvPr>
          <p:cNvSpPr/>
          <p:nvPr/>
        </p:nvSpPr>
        <p:spPr>
          <a:xfrm>
            <a:off x="3912833" y="2946595"/>
            <a:ext cx="1318334" cy="634469"/>
          </a:xfrm>
          <a:prstGeom prst="roundRect">
            <a:avLst/>
          </a:prstGeom>
          <a:solidFill>
            <a:srgbClr val="FFFF00"/>
          </a:solidFill>
          <a:ln w="19050">
            <a:solidFill>
              <a:schemeClr val="tx1"/>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Quality Check</a:t>
            </a:r>
          </a:p>
        </p:txBody>
      </p:sp>
      <p:cxnSp>
        <p:nvCxnSpPr>
          <p:cNvPr id="4" name="Connector: Curved 3">
            <a:extLst>
              <a:ext uri="{FF2B5EF4-FFF2-40B4-BE49-F238E27FC236}">
                <a16:creationId xmlns="" xmlns:a16="http://schemas.microsoft.com/office/drawing/2014/main" id="{605145B8-E9EE-4B4E-9EB9-B7C5183E4CE1}"/>
              </a:ext>
            </a:extLst>
          </p:cNvPr>
          <p:cNvCxnSpPr>
            <a:stCxn id="6" idx="1"/>
            <a:endCxn id="9" idx="1"/>
          </p:cNvCxnSpPr>
          <p:nvPr/>
        </p:nvCxnSpPr>
        <p:spPr>
          <a:xfrm rot="10800000" flipV="1">
            <a:off x="3912834" y="2001408"/>
            <a:ext cx="96545" cy="1262422"/>
          </a:xfrm>
          <a:prstGeom prst="curvedConnector3">
            <a:avLst>
              <a:gd name="adj1" fmla="val 33678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or: Curved 9">
            <a:extLst>
              <a:ext uri="{FF2B5EF4-FFF2-40B4-BE49-F238E27FC236}">
                <a16:creationId xmlns="" xmlns:a16="http://schemas.microsoft.com/office/drawing/2014/main" id="{603E00A8-FE5E-4B7A-BB06-3A5E8B09D0A9}"/>
              </a:ext>
            </a:extLst>
          </p:cNvPr>
          <p:cNvCxnSpPr>
            <a:cxnSpLocks/>
            <a:stCxn id="9" idx="3"/>
            <a:endCxn id="5" idx="3"/>
          </p:cNvCxnSpPr>
          <p:nvPr/>
        </p:nvCxnSpPr>
        <p:spPr>
          <a:xfrm flipH="1">
            <a:off x="5134622" y="3263829"/>
            <a:ext cx="96545" cy="1262422"/>
          </a:xfrm>
          <a:prstGeom prst="curvedConnector3">
            <a:avLst>
              <a:gd name="adj1" fmla="val -49482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nector: Curved 10">
            <a:extLst>
              <a:ext uri="{FF2B5EF4-FFF2-40B4-BE49-F238E27FC236}">
                <a16:creationId xmlns="" xmlns:a16="http://schemas.microsoft.com/office/drawing/2014/main" id="{95CE1CC2-A8FE-425B-9144-0B4294F49E61}"/>
              </a:ext>
            </a:extLst>
          </p:cNvPr>
          <p:cNvCxnSpPr>
            <a:cxnSpLocks/>
            <a:stCxn id="5" idx="1"/>
            <a:endCxn id="8" idx="1"/>
          </p:cNvCxnSpPr>
          <p:nvPr/>
        </p:nvCxnSpPr>
        <p:spPr>
          <a:xfrm rot="10800000" flipV="1">
            <a:off x="4009378" y="4526251"/>
            <a:ext cx="9525" cy="1255906"/>
          </a:xfrm>
          <a:prstGeom prst="curvedConnector3">
            <a:avLst>
              <a:gd name="adj1" fmla="val 5924268"/>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10378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6BAC398-DE4F-448E-8857-A3F8C2ED9F47}"/>
              </a:ext>
            </a:extLst>
          </p:cNvPr>
          <p:cNvSpPr>
            <a:spLocks noGrp="1"/>
          </p:cNvSpPr>
          <p:nvPr>
            <p:ph type="title"/>
          </p:nvPr>
        </p:nvSpPr>
        <p:spPr/>
        <p:txBody>
          <a:bodyPr/>
          <a:lstStyle/>
          <a:p>
            <a:pPr algn="ctr"/>
            <a:r>
              <a:rPr lang="en-US" dirty="0" smtClean="0"/>
              <a:t>Definitions</a:t>
            </a:r>
            <a:endParaRPr lang="en-US" dirty="0"/>
          </a:p>
        </p:txBody>
      </p:sp>
      <p:sp>
        <p:nvSpPr>
          <p:cNvPr id="3" name="Content Placeholder 2">
            <a:extLst>
              <a:ext uri="{FF2B5EF4-FFF2-40B4-BE49-F238E27FC236}">
                <a16:creationId xmlns="" xmlns:a16="http://schemas.microsoft.com/office/drawing/2014/main" id="{D64D187C-56F3-4042-B9A5-0264BAE9C5CA}"/>
              </a:ext>
            </a:extLst>
          </p:cNvPr>
          <p:cNvSpPr>
            <a:spLocks noGrp="1"/>
          </p:cNvSpPr>
          <p:nvPr>
            <p:ph idx="1"/>
          </p:nvPr>
        </p:nvSpPr>
        <p:spPr/>
        <p:txBody>
          <a:bodyPr/>
          <a:lstStyle/>
          <a:p>
            <a:r>
              <a:rPr lang="en-US" u="sng" dirty="0"/>
              <a:t>Reads</a:t>
            </a:r>
            <a:r>
              <a:rPr lang="en-US" dirty="0"/>
              <a:t>: inferred sequence of base pairs corresponding to a part or a whole DNA</a:t>
            </a:r>
          </a:p>
          <a:p>
            <a:r>
              <a:rPr lang="en-US" u="sng" dirty="0"/>
              <a:t>Raw data</a:t>
            </a:r>
            <a:r>
              <a:rPr lang="en-US" dirty="0"/>
              <a:t>: Formatted Sequence of </a:t>
            </a:r>
            <a:r>
              <a:rPr lang="en-US" dirty="0" smtClean="0"/>
              <a:t>DNA/RNA/AA</a:t>
            </a:r>
          </a:p>
          <a:p>
            <a:r>
              <a:rPr lang="en-US" u="sng" dirty="0" smtClean="0"/>
              <a:t>Paired ends:</a:t>
            </a:r>
            <a:r>
              <a:rPr lang="en-US" dirty="0" smtClean="0"/>
              <a:t> Forward and reverse read of same cluster</a:t>
            </a:r>
            <a:endParaRPr lang="en-US" u="sng" dirty="0"/>
          </a:p>
          <a:p>
            <a:r>
              <a:rPr lang="en-US" u="sng" dirty="0"/>
              <a:t>Pipeline</a:t>
            </a:r>
            <a:r>
              <a:rPr lang="en-US" dirty="0"/>
              <a:t>: structured execution commands</a:t>
            </a:r>
          </a:p>
        </p:txBody>
      </p:sp>
    </p:spTree>
    <p:extLst>
      <p:ext uri="{BB962C8B-B14F-4D97-AF65-F5344CB8AC3E}">
        <p14:creationId xmlns:p14="http://schemas.microsoft.com/office/powerpoint/2010/main" val="38644098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F10F0F-0BDE-4088-8661-E83C7151E6F2}"/>
              </a:ext>
            </a:extLst>
          </p:cNvPr>
          <p:cNvSpPr>
            <a:spLocks noGrp="1"/>
          </p:cNvSpPr>
          <p:nvPr>
            <p:ph type="title"/>
          </p:nvPr>
        </p:nvSpPr>
        <p:spPr>
          <a:xfrm>
            <a:off x="629841" y="365126"/>
            <a:ext cx="7886700" cy="611419"/>
          </a:xfrm>
        </p:spPr>
        <p:txBody>
          <a:bodyPr>
            <a:normAutofit fontScale="90000"/>
          </a:bodyPr>
          <a:lstStyle/>
          <a:p>
            <a:pPr algn="ctr"/>
            <a:r>
              <a:rPr lang="en-US" dirty="0"/>
              <a:t>Files description</a:t>
            </a:r>
          </a:p>
        </p:txBody>
      </p:sp>
      <p:sp>
        <p:nvSpPr>
          <p:cNvPr id="3" name="Text Placeholder 2">
            <a:extLst>
              <a:ext uri="{FF2B5EF4-FFF2-40B4-BE49-F238E27FC236}">
                <a16:creationId xmlns="" xmlns:a16="http://schemas.microsoft.com/office/drawing/2014/main" id="{FC9C97B1-843A-4F17-A66A-8CEAFAB18B3D}"/>
              </a:ext>
            </a:extLst>
          </p:cNvPr>
          <p:cNvSpPr>
            <a:spLocks noGrp="1"/>
          </p:cNvSpPr>
          <p:nvPr>
            <p:ph type="body" idx="1"/>
          </p:nvPr>
        </p:nvSpPr>
        <p:spPr>
          <a:xfrm>
            <a:off x="629841" y="976544"/>
            <a:ext cx="3868340" cy="440600"/>
          </a:xfrm>
        </p:spPr>
        <p:txBody>
          <a:bodyPr>
            <a:normAutofit/>
          </a:bodyPr>
          <a:lstStyle/>
          <a:p>
            <a:pPr algn="ctr"/>
            <a:r>
              <a:rPr lang="en-US" dirty="0" err="1"/>
              <a:t>FastA</a:t>
            </a:r>
            <a:r>
              <a:rPr lang="en-US" dirty="0"/>
              <a:t> format</a:t>
            </a:r>
          </a:p>
        </p:txBody>
      </p:sp>
      <p:sp>
        <p:nvSpPr>
          <p:cNvPr id="4" name="Content Placeholder 3">
            <a:extLst>
              <a:ext uri="{FF2B5EF4-FFF2-40B4-BE49-F238E27FC236}">
                <a16:creationId xmlns="" xmlns:a16="http://schemas.microsoft.com/office/drawing/2014/main" id="{E78F6E62-1431-401D-8E5F-7630D21E026F}"/>
              </a:ext>
            </a:extLst>
          </p:cNvPr>
          <p:cNvSpPr>
            <a:spLocks noGrp="1"/>
          </p:cNvSpPr>
          <p:nvPr>
            <p:ph sz="half" idx="2"/>
          </p:nvPr>
        </p:nvSpPr>
        <p:spPr>
          <a:xfrm>
            <a:off x="629842" y="1417144"/>
            <a:ext cx="3868340" cy="4772519"/>
          </a:xfrm>
        </p:spPr>
        <p:txBody>
          <a:bodyPr>
            <a:normAutofit/>
          </a:bodyPr>
          <a:lstStyle/>
          <a:p>
            <a:r>
              <a:rPr lang="en-US" sz="2400" dirty="0"/>
              <a:t>Header</a:t>
            </a:r>
          </a:p>
          <a:p>
            <a:r>
              <a:rPr lang="en-US" sz="2400" dirty="0"/>
              <a:t>Sequence</a:t>
            </a:r>
          </a:p>
        </p:txBody>
      </p:sp>
      <p:sp>
        <p:nvSpPr>
          <p:cNvPr id="5" name="Text Placeholder 4">
            <a:extLst>
              <a:ext uri="{FF2B5EF4-FFF2-40B4-BE49-F238E27FC236}">
                <a16:creationId xmlns="" xmlns:a16="http://schemas.microsoft.com/office/drawing/2014/main" id="{E30B324D-17B1-41A9-880E-47AB4B8567CD}"/>
              </a:ext>
            </a:extLst>
          </p:cNvPr>
          <p:cNvSpPr>
            <a:spLocks noGrp="1"/>
          </p:cNvSpPr>
          <p:nvPr>
            <p:ph type="body" sz="quarter" idx="3"/>
          </p:nvPr>
        </p:nvSpPr>
        <p:spPr>
          <a:xfrm>
            <a:off x="4498181" y="976544"/>
            <a:ext cx="3887391" cy="440600"/>
          </a:xfrm>
        </p:spPr>
        <p:txBody>
          <a:bodyPr>
            <a:normAutofit/>
          </a:bodyPr>
          <a:lstStyle/>
          <a:p>
            <a:pPr algn="ctr"/>
            <a:r>
              <a:rPr lang="en-US" dirty="0" err="1"/>
              <a:t>FastQ</a:t>
            </a:r>
            <a:r>
              <a:rPr lang="en-US" dirty="0"/>
              <a:t> format</a:t>
            </a:r>
          </a:p>
        </p:txBody>
      </p:sp>
      <p:sp>
        <p:nvSpPr>
          <p:cNvPr id="6" name="Content Placeholder 5">
            <a:extLst>
              <a:ext uri="{FF2B5EF4-FFF2-40B4-BE49-F238E27FC236}">
                <a16:creationId xmlns="" xmlns:a16="http://schemas.microsoft.com/office/drawing/2014/main" id="{75BF7331-17AC-483B-ABE7-886DA60A13DD}"/>
              </a:ext>
            </a:extLst>
          </p:cNvPr>
          <p:cNvSpPr>
            <a:spLocks noGrp="1"/>
          </p:cNvSpPr>
          <p:nvPr>
            <p:ph sz="quarter" idx="4"/>
          </p:nvPr>
        </p:nvSpPr>
        <p:spPr>
          <a:xfrm>
            <a:off x="4629150" y="1417144"/>
            <a:ext cx="3887391" cy="4772519"/>
          </a:xfrm>
        </p:spPr>
        <p:txBody>
          <a:bodyPr>
            <a:normAutofit/>
          </a:bodyPr>
          <a:lstStyle/>
          <a:p>
            <a:r>
              <a:rPr lang="en-US" sz="2000" dirty="0"/>
              <a:t>Header</a:t>
            </a:r>
          </a:p>
          <a:p>
            <a:r>
              <a:rPr lang="en-US" sz="2000" dirty="0"/>
              <a:t>Quality score</a:t>
            </a:r>
          </a:p>
          <a:p>
            <a:r>
              <a:rPr lang="en-US" sz="2000" dirty="0"/>
              <a:t>Sequence </a:t>
            </a:r>
          </a:p>
        </p:txBody>
      </p:sp>
      <p:pic>
        <p:nvPicPr>
          <p:cNvPr id="8" name="Picture 7">
            <a:extLst>
              <a:ext uri="{FF2B5EF4-FFF2-40B4-BE49-F238E27FC236}">
                <a16:creationId xmlns="" xmlns:a16="http://schemas.microsoft.com/office/drawing/2014/main" id="{CC6D78AA-9081-41CC-9F10-70F635E73E51}"/>
              </a:ext>
            </a:extLst>
          </p:cNvPr>
          <p:cNvPicPr>
            <a:picLocks noChangeAspect="1"/>
          </p:cNvPicPr>
          <p:nvPr/>
        </p:nvPicPr>
        <p:blipFill rotWithShape="1">
          <a:blip r:embed="rId2"/>
          <a:srcRect r="16326"/>
          <a:stretch/>
        </p:blipFill>
        <p:spPr>
          <a:xfrm>
            <a:off x="627459" y="3637733"/>
            <a:ext cx="3813629" cy="1609725"/>
          </a:xfrm>
          <a:prstGeom prst="rect">
            <a:avLst/>
          </a:prstGeom>
        </p:spPr>
      </p:pic>
      <p:pic>
        <p:nvPicPr>
          <p:cNvPr id="9" name="Picture 8">
            <a:extLst>
              <a:ext uri="{FF2B5EF4-FFF2-40B4-BE49-F238E27FC236}">
                <a16:creationId xmlns="" xmlns:a16="http://schemas.microsoft.com/office/drawing/2014/main" id="{F7775946-B5A2-4192-AE1D-56B43AA52078}"/>
              </a:ext>
            </a:extLst>
          </p:cNvPr>
          <p:cNvPicPr>
            <a:picLocks noChangeAspect="1"/>
          </p:cNvPicPr>
          <p:nvPr/>
        </p:nvPicPr>
        <p:blipFill>
          <a:blip r:embed="rId3"/>
          <a:stretch>
            <a:fillRect/>
          </a:stretch>
        </p:blipFill>
        <p:spPr>
          <a:xfrm>
            <a:off x="4629150" y="3127128"/>
            <a:ext cx="3950494" cy="2962275"/>
          </a:xfrm>
          <a:prstGeom prst="rect">
            <a:avLst/>
          </a:prstGeom>
        </p:spPr>
      </p:pic>
    </p:spTree>
    <p:extLst>
      <p:ext uri="{BB962C8B-B14F-4D97-AF65-F5344CB8AC3E}">
        <p14:creationId xmlns:p14="http://schemas.microsoft.com/office/powerpoint/2010/main" val="16591797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C154B7A-9521-4455-AC64-BC727AEB6B51}"/>
              </a:ext>
            </a:extLst>
          </p:cNvPr>
          <p:cNvSpPr>
            <a:spLocks noGrp="1"/>
          </p:cNvSpPr>
          <p:nvPr>
            <p:ph type="title"/>
          </p:nvPr>
        </p:nvSpPr>
        <p:spPr>
          <a:xfrm>
            <a:off x="629841" y="457201"/>
            <a:ext cx="7884318" cy="914399"/>
          </a:xfrm>
        </p:spPr>
        <p:txBody>
          <a:bodyPr>
            <a:normAutofit/>
          </a:bodyPr>
          <a:lstStyle/>
          <a:p>
            <a:pPr algn="ctr"/>
            <a:r>
              <a:rPr lang="en-US" sz="4400" b="1" dirty="0" smtClean="0"/>
              <a:t>Alignment</a:t>
            </a:r>
            <a:endParaRPr lang="en-US" sz="4400" b="1" dirty="0">
              <a:solidFill>
                <a:schemeClr val="bg1">
                  <a:lumMod val="75000"/>
                </a:schemeClr>
              </a:solidFill>
            </a:endParaRPr>
          </a:p>
        </p:txBody>
      </p:sp>
      <p:sp>
        <p:nvSpPr>
          <p:cNvPr id="4" name="Text Placeholder 3">
            <a:extLst>
              <a:ext uri="{FF2B5EF4-FFF2-40B4-BE49-F238E27FC236}">
                <a16:creationId xmlns="" xmlns:a16="http://schemas.microsoft.com/office/drawing/2014/main" id="{DDDC1591-C7EE-4FAF-B5E7-C24B54327F95}"/>
              </a:ext>
            </a:extLst>
          </p:cNvPr>
          <p:cNvSpPr>
            <a:spLocks noGrp="1"/>
          </p:cNvSpPr>
          <p:nvPr>
            <p:ph type="body" sz="half" idx="2"/>
          </p:nvPr>
        </p:nvSpPr>
        <p:spPr>
          <a:xfrm>
            <a:off x="304800" y="1708538"/>
            <a:ext cx="2661841" cy="3977196"/>
          </a:xfrm>
        </p:spPr>
        <p:txBody>
          <a:bodyPr>
            <a:normAutofit fontScale="85000" lnSpcReduction="20000"/>
          </a:bodyPr>
          <a:lstStyle/>
          <a:p>
            <a:r>
              <a:rPr lang="en-US" sz="2800" b="1" dirty="0"/>
              <a:t>Burrows-Wheeler Aligner (BWA)</a:t>
            </a:r>
          </a:p>
          <a:p>
            <a:r>
              <a:rPr lang="en-US" sz="2000" dirty="0"/>
              <a:t>Map low-divergent sequences against a large reference genome.</a:t>
            </a:r>
          </a:p>
          <a:p>
            <a:pPr marL="342900" indent="-342900">
              <a:buFont typeface="Wingdings" panose="05000000000000000000" pitchFamily="2" charset="2"/>
              <a:buChar char="ü"/>
            </a:pPr>
            <a:r>
              <a:rPr lang="en-US" sz="2000" dirty="0" err="1"/>
              <a:t>SOLiD</a:t>
            </a:r>
            <a:endParaRPr lang="en-US" sz="2000" dirty="0"/>
          </a:p>
          <a:p>
            <a:pPr marL="342900" indent="-342900">
              <a:buFont typeface="Wingdings" panose="05000000000000000000" pitchFamily="2" charset="2"/>
              <a:buChar char="ü"/>
            </a:pPr>
            <a:r>
              <a:rPr lang="en-US" sz="2000" dirty="0"/>
              <a:t>Illumina</a:t>
            </a:r>
          </a:p>
          <a:p>
            <a:pPr marL="342900" indent="-342900">
              <a:buFont typeface="Wingdings" panose="05000000000000000000" pitchFamily="2" charset="2"/>
              <a:buChar char="ü"/>
            </a:pPr>
            <a:r>
              <a:rPr lang="en-US" sz="2000" dirty="0" err="1"/>
              <a:t>IonTorrent</a:t>
            </a:r>
            <a:endParaRPr lang="en-US" sz="2000" dirty="0"/>
          </a:p>
          <a:p>
            <a:pPr marL="342900" indent="-342900">
              <a:buFont typeface="Wingdings" panose="05000000000000000000" pitchFamily="2" charset="2"/>
              <a:buChar char="ü"/>
            </a:pPr>
            <a:r>
              <a:rPr lang="en-US" sz="2000" dirty="0"/>
              <a:t>Sanger</a:t>
            </a:r>
          </a:p>
          <a:p>
            <a:pPr marL="342900" indent="-342900">
              <a:buFont typeface="Wingdings" panose="05000000000000000000" pitchFamily="2" charset="2"/>
              <a:buChar char="ü"/>
            </a:pPr>
            <a:r>
              <a:rPr lang="en-US" sz="2000" dirty="0"/>
              <a:t>Assembly contigs</a:t>
            </a:r>
          </a:p>
          <a:p>
            <a:pPr marL="342900" indent="-342900">
              <a:buFont typeface="Wingdings" panose="05000000000000000000" pitchFamily="2" charset="2"/>
              <a:buChar char="ü"/>
            </a:pPr>
            <a:r>
              <a:rPr lang="en-US" sz="2000" dirty="0"/>
              <a:t>PacBio</a:t>
            </a:r>
          </a:p>
          <a:p>
            <a:pPr marL="342900" indent="-342900">
              <a:buFont typeface="Wingdings" panose="05000000000000000000" pitchFamily="2" charset="2"/>
              <a:buChar char="ü"/>
            </a:pPr>
            <a:r>
              <a:rPr lang="en-US" sz="2000" dirty="0" err="1"/>
              <a:t>BACSeq</a:t>
            </a:r>
            <a:endParaRPr lang="en-US" sz="2000" dirty="0"/>
          </a:p>
          <a:p>
            <a:pPr marL="342900" indent="-342900">
              <a:buFont typeface="Wingdings" panose="05000000000000000000" pitchFamily="2" charset="2"/>
              <a:buChar char="ü"/>
            </a:pPr>
            <a:r>
              <a:rPr lang="en-US" sz="2000" dirty="0"/>
              <a:t>454</a:t>
            </a:r>
          </a:p>
          <a:p>
            <a:endParaRPr lang="en-US" dirty="0"/>
          </a:p>
        </p:txBody>
      </p:sp>
      <p:sp>
        <p:nvSpPr>
          <p:cNvPr id="5" name="Rectangle: Rounded Corners 4">
            <a:extLst>
              <a:ext uri="{FF2B5EF4-FFF2-40B4-BE49-F238E27FC236}">
                <a16:creationId xmlns="" xmlns:a16="http://schemas.microsoft.com/office/drawing/2014/main" id="{88EBC448-C1DE-4B0A-A468-6A336B2C0631}"/>
              </a:ext>
            </a:extLst>
          </p:cNvPr>
          <p:cNvSpPr/>
          <p:nvPr/>
        </p:nvSpPr>
        <p:spPr>
          <a:xfrm>
            <a:off x="3505200" y="1752600"/>
            <a:ext cx="1251752" cy="648070"/>
          </a:xfrm>
          <a:prstGeom prst="roundRect">
            <a:avLst/>
          </a:prstGeom>
          <a:solidFill>
            <a:srgbClr val="C0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BWA</a:t>
            </a:r>
          </a:p>
        </p:txBody>
      </p:sp>
      <p:sp>
        <p:nvSpPr>
          <p:cNvPr id="6" name="Rectangle: Rounded Corners 5">
            <a:extLst>
              <a:ext uri="{FF2B5EF4-FFF2-40B4-BE49-F238E27FC236}">
                <a16:creationId xmlns="" xmlns:a16="http://schemas.microsoft.com/office/drawing/2014/main" id="{A818B27E-45AA-49C6-AE45-1A24EAEB5B53}"/>
              </a:ext>
            </a:extLst>
          </p:cNvPr>
          <p:cNvSpPr/>
          <p:nvPr/>
        </p:nvSpPr>
        <p:spPr>
          <a:xfrm>
            <a:off x="4435136" y="4895295"/>
            <a:ext cx="1251752" cy="648070"/>
          </a:xfrm>
          <a:prstGeom prst="roundRect">
            <a:avLst/>
          </a:prstGeom>
          <a:solidFill>
            <a:srgbClr val="00B0F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BWA-mem</a:t>
            </a:r>
          </a:p>
        </p:txBody>
      </p:sp>
      <p:sp>
        <p:nvSpPr>
          <p:cNvPr id="7" name="Rectangle: Rounded Corners 6">
            <a:extLst>
              <a:ext uri="{FF2B5EF4-FFF2-40B4-BE49-F238E27FC236}">
                <a16:creationId xmlns="" xmlns:a16="http://schemas.microsoft.com/office/drawing/2014/main" id="{B390EEF0-7C9A-47A8-9064-8A313486EB15}"/>
              </a:ext>
            </a:extLst>
          </p:cNvPr>
          <p:cNvSpPr/>
          <p:nvPr/>
        </p:nvSpPr>
        <p:spPr>
          <a:xfrm>
            <a:off x="4435136" y="3847730"/>
            <a:ext cx="1251752" cy="648070"/>
          </a:xfrm>
          <a:prstGeom prst="roundRect">
            <a:avLst/>
          </a:prstGeom>
          <a:solidFill>
            <a:srgbClr val="FFFF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BWA-SW</a:t>
            </a:r>
          </a:p>
        </p:txBody>
      </p:sp>
      <p:sp>
        <p:nvSpPr>
          <p:cNvPr id="8" name="Rectangle: Rounded Corners 7">
            <a:extLst>
              <a:ext uri="{FF2B5EF4-FFF2-40B4-BE49-F238E27FC236}">
                <a16:creationId xmlns="" xmlns:a16="http://schemas.microsoft.com/office/drawing/2014/main" id="{1E2BEF51-FE33-4918-96C5-3A5291A2E8C5}"/>
              </a:ext>
            </a:extLst>
          </p:cNvPr>
          <p:cNvSpPr/>
          <p:nvPr/>
        </p:nvSpPr>
        <p:spPr>
          <a:xfrm>
            <a:off x="4435136" y="2800165"/>
            <a:ext cx="1251752" cy="648070"/>
          </a:xfrm>
          <a:prstGeom prst="round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BWA-backtrack</a:t>
            </a:r>
          </a:p>
        </p:txBody>
      </p:sp>
      <p:sp>
        <p:nvSpPr>
          <p:cNvPr id="9" name="Rectangle: Rounded Corners 8">
            <a:extLst>
              <a:ext uri="{FF2B5EF4-FFF2-40B4-BE49-F238E27FC236}">
                <a16:creationId xmlns="" xmlns:a16="http://schemas.microsoft.com/office/drawing/2014/main" id="{8E0577C4-FA38-4000-9BF6-A45D5CABE143}"/>
              </a:ext>
            </a:extLst>
          </p:cNvPr>
          <p:cNvSpPr/>
          <p:nvPr/>
        </p:nvSpPr>
        <p:spPr>
          <a:xfrm>
            <a:off x="6085272" y="4895294"/>
            <a:ext cx="2052326" cy="1505506"/>
          </a:xfrm>
          <a:prstGeom prst="roundRect">
            <a:avLst/>
          </a:prstGeom>
          <a:solidFill>
            <a:schemeClr val="accent1">
              <a:lumMod val="40000"/>
              <a:lumOff val="6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Fast and accurate, best performance </a:t>
            </a:r>
            <a:r>
              <a:rPr lang="en-US" dirty="0" smtClean="0">
                <a:solidFill>
                  <a:schemeClr val="tx1"/>
                </a:solidFill>
              </a:rPr>
              <a:t>in most cases</a:t>
            </a:r>
            <a:endParaRPr lang="en-US" dirty="0">
              <a:solidFill>
                <a:schemeClr val="tx1"/>
              </a:solidFill>
            </a:endParaRPr>
          </a:p>
        </p:txBody>
      </p:sp>
      <p:sp>
        <p:nvSpPr>
          <p:cNvPr id="10" name="Rectangle: Rounded Corners 9">
            <a:extLst>
              <a:ext uri="{FF2B5EF4-FFF2-40B4-BE49-F238E27FC236}">
                <a16:creationId xmlns="" xmlns:a16="http://schemas.microsoft.com/office/drawing/2014/main" id="{80974847-084A-4505-B46D-2D5AB73E6C2C}"/>
              </a:ext>
            </a:extLst>
          </p:cNvPr>
          <p:cNvSpPr/>
          <p:nvPr/>
        </p:nvSpPr>
        <p:spPr>
          <a:xfrm>
            <a:off x="6080834" y="3847730"/>
            <a:ext cx="1251752" cy="648070"/>
          </a:xfrm>
          <a:prstGeom prst="roundRect">
            <a:avLst/>
          </a:prstGeom>
          <a:solidFill>
            <a:srgbClr val="FFFF9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70bp&lt;r&lt;1Mbp</a:t>
            </a:r>
          </a:p>
        </p:txBody>
      </p:sp>
      <p:sp>
        <p:nvSpPr>
          <p:cNvPr id="11" name="Rectangle: Rounded Corners 10">
            <a:extLst>
              <a:ext uri="{FF2B5EF4-FFF2-40B4-BE49-F238E27FC236}">
                <a16:creationId xmlns="" xmlns:a16="http://schemas.microsoft.com/office/drawing/2014/main" id="{DD724E8F-F840-4DC6-8C82-B1DFBD183E68}"/>
              </a:ext>
            </a:extLst>
          </p:cNvPr>
          <p:cNvSpPr/>
          <p:nvPr/>
        </p:nvSpPr>
        <p:spPr>
          <a:xfrm>
            <a:off x="6083053" y="2800165"/>
            <a:ext cx="1251752" cy="648070"/>
          </a:xfrm>
          <a:prstGeom prst="roundRect">
            <a:avLst/>
          </a:prstGeom>
          <a:solidFill>
            <a:srgbClr val="FF0066"/>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Reads&lt;=100bp</a:t>
            </a:r>
          </a:p>
        </p:txBody>
      </p:sp>
      <p:cxnSp>
        <p:nvCxnSpPr>
          <p:cNvPr id="13" name="Connector: Elbow 12">
            <a:extLst>
              <a:ext uri="{FF2B5EF4-FFF2-40B4-BE49-F238E27FC236}">
                <a16:creationId xmlns="" xmlns:a16="http://schemas.microsoft.com/office/drawing/2014/main" id="{045D040A-06C6-4D6C-BF21-76AB9DC140EF}"/>
              </a:ext>
            </a:extLst>
          </p:cNvPr>
          <p:cNvCxnSpPr>
            <a:stCxn id="5" idx="2"/>
            <a:endCxn id="8" idx="1"/>
          </p:cNvCxnSpPr>
          <p:nvPr/>
        </p:nvCxnSpPr>
        <p:spPr>
          <a:xfrm rot="16200000" flipH="1">
            <a:off x="3921341" y="2610405"/>
            <a:ext cx="723530" cy="30406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 xmlns:a16="http://schemas.microsoft.com/office/drawing/2014/main" id="{119DB785-3DC2-4E6E-A043-2EED24036F9F}"/>
              </a:ext>
            </a:extLst>
          </p:cNvPr>
          <p:cNvCxnSpPr>
            <a:cxnSpLocks/>
            <a:stCxn id="5" idx="2"/>
            <a:endCxn id="7" idx="1"/>
          </p:cNvCxnSpPr>
          <p:nvPr/>
        </p:nvCxnSpPr>
        <p:spPr>
          <a:xfrm rot="16200000" flipH="1">
            <a:off x="3397559" y="3134187"/>
            <a:ext cx="1771095" cy="30406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 xmlns:a16="http://schemas.microsoft.com/office/drawing/2014/main" id="{A63F4B7B-A13B-4316-B174-D447799EEE56}"/>
              </a:ext>
            </a:extLst>
          </p:cNvPr>
          <p:cNvCxnSpPr>
            <a:cxnSpLocks/>
            <a:stCxn id="5" idx="2"/>
            <a:endCxn id="6" idx="1"/>
          </p:cNvCxnSpPr>
          <p:nvPr/>
        </p:nvCxnSpPr>
        <p:spPr>
          <a:xfrm rot="16200000" flipH="1">
            <a:off x="2873776" y="3657970"/>
            <a:ext cx="2818660" cy="30406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 xmlns:a16="http://schemas.microsoft.com/office/drawing/2014/main" id="{93C906B9-278C-44B8-AE0A-86057E127FB2}"/>
              </a:ext>
            </a:extLst>
          </p:cNvPr>
          <p:cNvCxnSpPr>
            <a:stCxn id="8" idx="3"/>
            <a:endCxn id="11" idx="1"/>
          </p:cNvCxnSpPr>
          <p:nvPr/>
        </p:nvCxnSpPr>
        <p:spPr>
          <a:xfrm>
            <a:off x="5686888" y="3124200"/>
            <a:ext cx="396166"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 xmlns:a16="http://schemas.microsoft.com/office/drawing/2014/main" id="{7A2CB1BF-76EF-4424-9C71-5B64F2315657}"/>
              </a:ext>
            </a:extLst>
          </p:cNvPr>
          <p:cNvCxnSpPr>
            <a:cxnSpLocks/>
            <a:stCxn id="7" idx="3"/>
            <a:endCxn id="10" idx="1"/>
          </p:cNvCxnSpPr>
          <p:nvPr/>
        </p:nvCxnSpPr>
        <p:spPr>
          <a:xfrm>
            <a:off x="5686887" y="4171765"/>
            <a:ext cx="39394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 xmlns:a16="http://schemas.microsoft.com/office/drawing/2014/main" id="{2FE4CACB-1B6E-45D7-A8E0-192FABEA8AB5}"/>
              </a:ext>
            </a:extLst>
          </p:cNvPr>
          <p:cNvCxnSpPr>
            <a:cxnSpLocks/>
            <a:stCxn id="6" idx="3"/>
            <a:endCxn id="9" idx="1"/>
          </p:cNvCxnSpPr>
          <p:nvPr/>
        </p:nvCxnSpPr>
        <p:spPr>
          <a:xfrm>
            <a:off x="5686888" y="5219330"/>
            <a:ext cx="398384" cy="42871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 xmlns:a16="http://schemas.microsoft.com/office/drawing/2014/main" id="{B880AC73-C1B0-4081-B20B-4E04EAF583F6}"/>
              </a:ext>
            </a:extLst>
          </p:cNvPr>
          <p:cNvCxnSpPr>
            <a:stCxn id="6" idx="3"/>
            <a:endCxn id="10" idx="1"/>
          </p:cNvCxnSpPr>
          <p:nvPr/>
        </p:nvCxnSpPr>
        <p:spPr>
          <a:xfrm flipV="1">
            <a:off x="5686887" y="4171766"/>
            <a:ext cx="393947" cy="1047565"/>
          </a:xfrm>
          <a:prstGeom prst="curvedConnector3">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31419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F10F0F-0BDE-4088-8661-E83C7151E6F2}"/>
              </a:ext>
            </a:extLst>
          </p:cNvPr>
          <p:cNvSpPr>
            <a:spLocks noGrp="1"/>
          </p:cNvSpPr>
          <p:nvPr>
            <p:ph type="title"/>
          </p:nvPr>
        </p:nvSpPr>
        <p:spPr>
          <a:xfrm>
            <a:off x="629842" y="457201"/>
            <a:ext cx="2040119" cy="530225"/>
          </a:xfrm>
        </p:spPr>
        <p:txBody>
          <a:bodyPr>
            <a:normAutofit fontScale="90000"/>
          </a:bodyPr>
          <a:lstStyle/>
          <a:p>
            <a:pPr algn="ctr"/>
            <a:r>
              <a:rPr lang="en-US" dirty="0"/>
              <a:t>Files description</a:t>
            </a:r>
          </a:p>
        </p:txBody>
      </p:sp>
      <p:pic>
        <p:nvPicPr>
          <p:cNvPr id="11" name="Content Placeholder 10">
            <a:extLst>
              <a:ext uri="{FF2B5EF4-FFF2-40B4-BE49-F238E27FC236}">
                <a16:creationId xmlns="" xmlns:a16="http://schemas.microsoft.com/office/drawing/2014/main" id="{4372C2C4-E4A0-409A-8154-E325FAED50F0}"/>
              </a:ext>
            </a:extLst>
          </p:cNvPr>
          <p:cNvPicPr>
            <a:picLocks noGrp="1" noChangeAspect="1"/>
          </p:cNvPicPr>
          <p:nvPr>
            <p:ph idx="1"/>
          </p:nvPr>
        </p:nvPicPr>
        <p:blipFill>
          <a:blip r:embed="rId2"/>
          <a:stretch>
            <a:fillRect/>
          </a:stretch>
        </p:blipFill>
        <p:spPr>
          <a:xfrm>
            <a:off x="3124200" y="3350692"/>
            <a:ext cx="5715000" cy="2504650"/>
          </a:xfrm>
          <a:prstGeom prst="rect">
            <a:avLst/>
          </a:prstGeom>
        </p:spPr>
      </p:pic>
      <p:sp>
        <p:nvSpPr>
          <p:cNvPr id="3" name="Text Placeholder 2">
            <a:extLst>
              <a:ext uri="{FF2B5EF4-FFF2-40B4-BE49-F238E27FC236}">
                <a16:creationId xmlns="" xmlns:a16="http://schemas.microsoft.com/office/drawing/2014/main" id="{FC9C97B1-843A-4F17-A66A-8CEAFAB18B3D}"/>
              </a:ext>
            </a:extLst>
          </p:cNvPr>
          <p:cNvSpPr>
            <a:spLocks noGrp="1"/>
          </p:cNvSpPr>
          <p:nvPr>
            <p:ph type="body" sz="half" idx="2"/>
          </p:nvPr>
        </p:nvSpPr>
        <p:spPr>
          <a:xfrm>
            <a:off x="228600" y="1371600"/>
            <a:ext cx="2438400" cy="4873625"/>
          </a:xfrm>
        </p:spPr>
        <p:txBody>
          <a:bodyPr>
            <a:normAutofit lnSpcReduction="10000"/>
          </a:bodyPr>
          <a:lstStyle/>
          <a:p>
            <a:r>
              <a:rPr lang="en-US" sz="2000" b="1" dirty="0"/>
              <a:t>Sequence Alignment Map format (SAM)</a:t>
            </a:r>
          </a:p>
          <a:p>
            <a:pPr marL="285750" indent="-285750">
              <a:buFont typeface="Arial" panose="020B0604020202020204" pitchFamily="34" charset="0"/>
              <a:buChar char="•"/>
            </a:pPr>
            <a:r>
              <a:rPr lang="en-US" sz="2400" dirty="0"/>
              <a:t>Alignment</a:t>
            </a:r>
          </a:p>
          <a:p>
            <a:pPr marL="285750" indent="-285750">
              <a:buFont typeface="Arial" panose="020B0604020202020204" pitchFamily="34" charset="0"/>
              <a:buChar char="•"/>
            </a:pPr>
            <a:r>
              <a:rPr lang="en-US" sz="2400" dirty="0"/>
              <a:t>Quality Scores</a:t>
            </a:r>
          </a:p>
          <a:p>
            <a:pPr marL="285750" indent="-285750">
              <a:buFont typeface="Arial" panose="020B0604020202020204" pitchFamily="34" charset="0"/>
              <a:buChar char="•"/>
            </a:pPr>
            <a:r>
              <a:rPr lang="en-US" sz="2400" dirty="0"/>
              <a:t>Read</a:t>
            </a:r>
          </a:p>
          <a:p>
            <a:pPr marL="285750" indent="-285750">
              <a:buFont typeface="Arial" panose="020B0604020202020204" pitchFamily="34" charset="0"/>
              <a:buChar char="•"/>
            </a:pPr>
            <a:r>
              <a:rPr lang="en-US" sz="2400" dirty="0"/>
              <a:t>Sample </a:t>
            </a:r>
            <a:r>
              <a:rPr lang="en-US" sz="2400" dirty="0" smtClean="0"/>
              <a:t>information</a:t>
            </a:r>
          </a:p>
          <a:p>
            <a:pPr marL="285750" indent="-285750">
              <a:buFont typeface="Arial" panose="020B0604020202020204" pitchFamily="34" charset="0"/>
              <a:buChar char="•"/>
            </a:pPr>
            <a:r>
              <a:rPr lang="en-US" sz="2400" dirty="0" smtClean="0">
                <a:sym typeface="Wingdings" panose="05000000000000000000" pitchFamily="2" charset="2"/>
              </a:rPr>
              <a:t> Data compression</a:t>
            </a:r>
          </a:p>
          <a:p>
            <a:pPr marL="742950" lvl="1" indent="-285750">
              <a:buFont typeface="Arial" panose="020B0604020202020204" pitchFamily="34" charset="0"/>
              <a:buChar char="•"/>
            </a:pPr>
            <a:r>
              <a:rPr lang="en-US" sz="2200" dirty="0" smtClean="0">
                <a:sym typeface="Wingdings" panose="05000000000000000000" pitchFamily="2" charset="2"/>
              </a:rPr>
              <a:t>BAM</a:t>
            </a:r>
          </a:p>
          <a:p>
            <a:pPr marL="742950" lvl="1" indent="-285750">
              <a:buFont typeface="Arial" panose="020B0604020202020204" pitchFamily="34" charset="0"/>
              <a:buChar char="•"/>
            </a:pPr>
            <a:r>
              <a:rPr lang="en-US" sz="2200" dirty="0" smtClean="0">
                <a:sym typeface="Wingdings" panose="05000000000000000000" pitchFamily="2" charset="2"/>
              </a:rPr>
              <a:t>CRAM</a:t>
            </a:r>
            <a:endParaRPr lang="en-US" sz="2200" dirty="0"/>
          </a:p>
        </p:txBody>
      </p:sp>
      <p:pic>
        <p:nvPicPr>
          <p:cNvPr id="13" name="Picture 12">
            <a:extLst>
              <a:ext uri="{FF2B5EF4-FFF2-40B4-BE49-F238E27FC236}">
                <a16:creationId xmlns="" xmlns:a16="http://schemas.microsoft.com/office/drawing/2014/main" id="{655255DB-0565-4EF1-A5D8-DAD96D7CAF68}"/>
              </a:ext>
            </a:extLst>
          </p:cNvPr>
          <p:cNvPicPr>
            <a:picLocks noChangeAspect="1"/>
          </p:cNvPicPr>
          <p:nvPr/>
        </p:nvPicPr>
        <p:blipFill>
          <a:blip r:embed="rId3"/>
          <a:stretch>
            <a:fillRect/>
          </a:stretch>
        </p:blipFill>
        <p:spPr>
          <a:xfrm>
            <a:off x="3556144" y="1126392"/>
            <a:ext cx="5035117" cy="2224300"/>
          </a:xfrm>
          <a:prstGeom prst="rect">
            <a:avLst/>
          </a:prstGeom>
        </p:spPr>
      </p:pic>
    </p:spTree>
    <p:extLst>
      <p:ext uri="{BB962C8B-B14F-4D97-AF65-F5344CB8AC3E}">
        <p14:creationId xmlns:p14="http://schemas.microsoft.com/office/powerpoint/2010/main" val="185759037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Clarity</Template>
  <TotalTime>369</TotalTime>
  <Words>1593</Words>
  <Application>Microsoft Office PowerPoint</Application>
  <PresentationFormat>On-screen Show (4:3)</PresentationFormat>
  <Paragraphs>374</Paragraphs>
  <Slides>45</Slides>
  <Notes>3</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Clarity</vt:lpstr>
      <vt:lpstr>Variant Identification and Interpretation from Next Generation Sequencing</vt:lpstr>
      <vt:lpstr>Objectives</vt:lpstr>
      <vt:lpstr>Next Generation Sequencing</vt:lpstr>
      <vt:lpstr>Sequencing</vt:lpstr>
      <vt:lpstr>Bioinformatic Workflow</vt:lpstr>
      <vt:lpstr>Definitions</vt:lpstr>
      <vt:lpstr>Files description</vt:lpstr>
      <vt:lpstr>Alignment</vt:lpstr>
      <vt:lpstr>Files description</vt:lpstr>
      <vt:lpstr>Variant Pileups</vt:lpstr>
      <vt:lpstr>Variant Calling</vt:lpstr>
      <vt:lpstr>Other Types of Variant Calling</vt:lpstr>
      <vt:lpstr>File format description: Summary</vt:lpstr>
      <vt:lpstr>Files description</vt:lpstr>
      <vt:lpstr>Annotation</vt:lpstr>
      <vt:lpstr>Objectives</vt:lpstr>
      <vt:lpstr>Clinical Variant Interpretation</vt:lpstr>
      <vt:lpstr>Clinical vs Research Variant Interpretation </vt:lpstr>
      <vt:lpstr>Cautions about variant interpretation </vt:lpstr>
      <vt:lpstr>MTHFR Common Polymorphism Frequencies at CNMC</vt:lpstr>
      <vt:lpstr>What variants get reported clinically?</vt:lpstr>
      <vt:lpstr>ACMG Reportable Secondary Findings </vt:lpstr>
      <vt:lpstr>How Clinicians Talk about Variants </vt:lpstr>
      <vt:lpstr>ACMG Variant Classification Guidelines</vt:lpstr>
      <vt:lpstr>Criteria Overview</vt:lpstr>
      <vt:lpstr>Very Strong Criteria</vt:lpstr>
      <vt:lpstr>Note the caveats</vt:lpstr>
      <vt:lpstr>Strong Criteria</vt:lpstr>
      <vt:lpstr>Moderate Criteria</vt:lpstr>
      <vt:lpstr>Supporting Criteria</vt:lpstr>
      <vt:lpstr>Benign Criteria</vt:lpstr>
      <vt:lpstr>Combining Criteria</vt:lpstr>
      <vt:lpstr>Source of Information</vt:lpstr>
      <vt:lpstr>Mutation and Variant Databases</vt:lpstr>
      <vt:lpstr>In Silico Prediction tools</vt:lpstr>
      <vt:lpstr>Example GNOMAD View:CFTR</vt:lpstr>
      <vt:lpstr>Example Gnomad View:DEAF1</vt:lpstr>
      <vt:lpstr>PowerPoint Presentation</vt:lpstr>
      <vt:lpstr>PowerPoint Presentation</vt:lpstr>
      <vt:lpstr>Phasing the Variant</vt:lpstr>
      <vt:lpstr>PowerPoint Presentation</vt:lpstr>
      <vt:lpstr>PowerPoint Presentation</vt:lpstr>
      <vt:lpstr>Then this happened…  MAPK8IP3</vt:lpstr>
      <vt:lpstr>Summary</vt:lpstr>
      <vt:lpstr>Thank you</vt:lpstr>
    </vt:vector>
  </TitlesOfParts>
  <Company>Children's National Medical Center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Variant Identification and Interpretation from Next Generation Sequencing</dc:title>
  <dc:creator>Berger, Seth I.</dc:creator>
  <cp:lastModifiedBy>Berger, Seth I.</cp:lastModifiedBy>
  <cp:revision>67</cp:revision>
  <dcterms:created xsi:type="dcterms:W3CDTF">2019-05-27T01:22:13Z</dcterms:created>
  <dcterms:modified xsi:type="dcterms:W3CDTF">2019-05-28T17:31:51Z</dcterms:modified>
</cp:coreProperties>
</file>

<file path=docProps/thumbnail.jpeg>
</file>